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1"/>
  </p:notesMasterIdLst>
  <p:handoutMasterIdLst>
    <p:handoutMasterId r:id="rId42"/>
  </p:handoutMasterIdLst>
  <p:sldIdLst>
    <p:sldId id="545" r:id="rId2"/>
    <p:sldId id="515" r:id="rId3"/>
    <p:sldId id="583" r:id="rId4"/>
    <p:sldId id="584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3" r:id="rId13"/>
    <p:sldId id="594" r:id="rId14"/>
    <p:sldId id="595" r:id="rId15"/>
    <p:sldId id="597" r:id="rId16"/>
    <p:sldId id="596" r:id="rId17"/>
    <p:sldId id="601" r:id="rId18"/>
    <p:sldId id="600" r:id="rId19"/>
    <p:sldId id="599" r:id="rId20"/>
    <p:sldId id="602" r:id="rId21"/>
    <p:sldId id="603" r:id="rId22"/>
    <p:sldId id="604" r:id="rId23"/>
    <p:sldId id="605" r:id="rId24"/>
    <p:sldId id="606" r:id="rId25"/>
    <p:sldId id="607" r:id="rId26"/>
    <p:sldId id="608" r:id="rId27"/>
    <p:sldId id="609" r:id="rId28"/>
    <p:sldId id="611" r:id="rId29"/>
    <p:sldId id="610" r:id="rId30"/>
    <p:sldId id="612" r:id="rId31"/>
    <p:sldId id="613" r:id="rId32"/>
    <p:sldId id="614" r:id="rId33"/>
    <p:sldId id="615" r:id="rId34"/>
    <p:sldId id="616" r:id="rId35"/>
    <p:sldId id="617" r:id="rId36"/>
    <p:sldId id="618" r:id="rId37"/>
    <p:sldId id="619" r:id="rId38"/>
    <p:sldId id="620" r:id="rId39"/>
    <p:sldId id="621" r:id="rId40"/>
  </p:sldIdLst>
  <p:sldSz cx="12192000" cy="6858000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3157" userDrawn="1">
          <p15:clr>
            <a:srgbClr val="A4A3A4"/>
          </p15:clr>
        </p15:guide>
        <p15:guide id="4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FFFFCC"/>
    <a:srgbClr val="5F5F5F"/>
    <a:srgbClr val="006600"/>
    <a:srgbClr val="F1BB0F"/>
    <a:srgbClr val="490341"/>
    <a:srgbClr val="280547"/>
    <a:srgbClr val="3B27F5"/>
    <a:srgbClr val="1B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5104" autoAdjust="0"/>
  </p:normalViewPr>
  <p:slideViewPr>
    <p:cSldViewPr>
      <p:cViewPr varScale="1">
        <p:scale>
          <a:sx n="72" d="100"/>
          <a:sy n="72" d="100"/>
        </p:scale>
        <p:origin x="294" y="78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8342"/>
    </p:cViewPr>
  </p:sorterViewPr>
  <p:notesViewPr>
    <p:cSldViewPr>
      <p:cViewPr varScale="1">
        <p:scale>
          <a:sx n="74" d="100"/>
          <a:sy n="74" d="100"/>
        </p:scale>
        <p:origin x="-2124" y="-90"/>
      </p:cViewPr>
      <p:guideLst>
        <p:guide orient="horz" pos="3156"/>
        <p:guide pos="2212"/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0" cy="503558"/>
          </a:xfrm>
          <a:prstGeom prst="rect">
            <a:avLst/>
          </a:prstGeom>
        </p:spPr>
        <p:txBody>
          <a:bodyPr vert="horz" lIns="93528" tIns="46766" rIns="93528" bIns="46766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700" y="2"/>
            <a:ext cx="2984870" cy="503558"/>
          </a:xfrm>
          <a:prstGeom prst="rect">
            <a:avLst/>
          </a:prstGeom>
        </p:spPr>
        <p:txBody>
          <a:bodyPr vert="horz" lIns="93528" tIns="46766" rIns="93528" bIns="46766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8D766C-D5A9-4505-9821-1930416C100B}" type="datetimeFigureOut">
              <a:rPr lang="ru-RU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6744"/>
            <a:ext cx="2984870" cy="503558"/>
          </a:xfrm>
          <a:prstGeom prst="rect">
            <a:avLst/>
          </a:prstGeom>
        </p:spPr>
        <p:txBody>
          <a:bodyPr vert="horz" lIns="93528" tIns="46766" rIns="93528" bIns="46766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700" y="9516744"/>
            <a:ext cx="2984870" cy="503558"/>
          </a:xfrm>
          <a:prstGeom prst="rect">
            <a:avLst/>
          </a:prstGeom>
        </p:spPr>
        <p:txBody>
          <a:bodyPr vert="horz" lIns="93528" tIns="46766" rIns="93528" bIns="46766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F5BCE9-6893-4219-8564-577CE4DC7C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43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0" cy="501917"/>
          </a:xfrm>
          <a:prstGeom prst="rect">
            <a:avLst/>
          </a:prstGeom>
        </p:spPr>
        <p:txBody>
          <a:bodyPr vert="horz" lIns="93669" tIns="46835" rIns="93669" bIns="468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2"/>
            <a:ext cx="2984870" cy="501917"/>
          </a:xfrm>
          <a:prstGeom prst="rect">
            <a:avLst/>
          </a:prstGeom>
        </p:spPr>
        <p:txBody>
          <a:bodyPr vert="horz" lIns="93669" tIns="46835" rIns="93669" bIns="468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6CF6ED-6E3D-42A9-9BC4-B185373C755F}" type="datetimeFigureOut">
              <a:rPr lang="ru-RU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9300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9" tIns="46835" rIns="93669" bIns="468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60012"/>
            <a:ext cx="5510530" cy="4509053"/>
          </a:xfrm>
          <a:prstGeom prst="rect">
            <a:avLst/>
          </a:prstGeom>
        </p:spPr>
        <p:txBody>
          <a:bodyPr vert="horz" lIns="93669" tIns="46835" rIns="93669" bIns="4683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742"/>
            <a:ext cx="2984870" cy="501917"/>
          </a:xfrm>
          <a:prstGeom prst="rect">
            <a:avLst/>
          </a:prstGeom>
        </p:spPr>
        <p:txBody>
          <a:bodyPr vert="horz" lIns="93669" tIns="46835" rIns="93669" bIns="468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6742"/>
            <a:ext cx="2984870" cy="501917"/>
          </a:xfrm>
          <a:prstGeom prst="rect">
            <a:avLst/>
          </a:prstGeom>
        </p:spPr>
        <p:txBody>
          <a:bodyPr vert="horz" lIns="93669" tIns="46835" rIns="93669" bIns="468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332471-6596-4A9A-B5AC-073516ADB1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61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C909B-CAA1-4601-A0E3-96A05FDA5492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D155-9F9D-4600-B23A-A035B6B639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47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760A9-07FB-429D-9BE5-831A0B5BAD05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D437-AFA7-4BA4-AB28-B90C456435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5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A0CDC-B1AD-41F3-9D6E-D441FA8B2FCE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A3285-F411-49D1-8CB8-F63B7DC257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2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57CBB-D3B5-4C39-9F54-3294B707B832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F485B-51E6-4B9B-AFB7-5948EF7837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60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95404-05E6-4894-93C4-FA5AA41A2E07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1440F-30C7-4CD7-9F0E-F1557EB8D0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6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DCDA9-CAAF-4943-9DFC-919A7CE726B7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5D83-29C8-4E5A-B893-BF775EAE7F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12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28D2A-548C-4093-9280-20E25735C957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644C3-F90B-4918-8201-3C699CE79B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5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90CBF-B867-45A0-8AB9-09FD691F80F0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36662-4F67-449D-8335-EFC7AD5839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44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A22C3-5321-4F2C-A4AD-046F97BA18D8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C2062-69EF-4955-80BB-AC38AD7A17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22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F19C5-B8A9-4868-B131-F095A2FFA12C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33D66-935C-498D-9635-233B63E9DC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30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E35D-5708-4AA5-AC84-E3983AC0724F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25FF3-8C44-4724-96A4-296601C5C3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18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A5918A-9FC0-4062-AEF3-C20718DC5107}" type="datetimeFigureOut">
              <a:rPr lang="ru-RU" smtClean="0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8DA741-2B6A-4341-A3F6-119884F8AC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61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2.emf"/><Relationship Id="rId3" Type="http://schemas.microsoft.com/office/2007/relationships/hdphoto" Target="../media/hdphoto1.wdp"/><Relationship Id="rId21" Type="http://schemas.openxmlformats.org/officeDocument/2006/relationships/image" Target="../media/image45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image" Target="../media/image4.png"/><Relationship Id="rId16" Type="http://schemas.openxmlformats.org/officeDocument/2006/relationships/image" Target="../media/image40.emf"/><Relationship Id="rId20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3.emf"/><Relationship Id="rId4" Type="http://schemas.openxmlformats.org/officeDocument/2006/relationships/image" Target="../media/image7.png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3.emf"/><Relationship Id="rId3" Type="http://schemas.microsoft.com/office/2007/relationships/hdphoto" Target="../media/hdphoto1.wdp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2.emf"/><Relationship Id="rId2" Type="http://schemas.openxmlformats.org/officeDocument/2006/relationships/image" Target="../media/image4.png"/><Relationship Id="rId16" Type="http://schemas.openxmlformats.org/officeDocument/2006/relationships/image" Target="../media/image40.emf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6.emf"/><Relationship Id="rId4" Type="http://schemas.openxmlformats.org/officeDocument/2006/relationships/image" Target="../media/image7.png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2.emf"/><Relationship Id="rId3" Type="http://schemas.microsoft.com/office/2007/relationships/hdphoto" Target="../media/hdphoto1.wdp"/><Relationship Id="rId21" Type="http://schemas.openxmlformats.org/officeDocument/2006/relationships/image" Target="../media/image49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image" Target="../media/image4.png"/><Relationship Id="rId16" Type="http://schemas.openxmlformats.org/officeDocument/2006/relationships/image" Target="../media/image40.emf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3.emf"/><Relationship Id="rId4" Type="http://schemas.openxmlformats.org/officeDocument/2006/relationships/image" Target="../media/image7.png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emf"/><Relationship Id="rId18" Type="http://schemas.openxmlformats.org/officeDocument/2006/relationships/image" Target="../media/image63.emf"/><Relationship Id="rId3" Type="http://schemas.microsoft.com/office/2007/relationships/hdphoto" Target="../media/hdphoto1.wdp"/><Relationship Id="rId21" Type="http://schemas.openxmlformats.org/officeDocument/2006/relationships/image" Target="../media/image66.png"/><Relationship Id="rId7" Type="http://schemas.openxmlformats.org/officeDocument/2006/relationships/image" Target="../media/image52.emf"/><Relationship Id="rId12" Type="http://schemas.openxmlformats.org/officeDocument/2006/relationships/image" Target="../media/image57.emf"/><Relationship Id="rId17" Type="http://schemas.openxmlformats.org/officeDocument/2006/relationships/image" Target="../media/image62.emf"/><Relationship Id="rId2" Type="http://schemas.openxmlformats.org/officeDocument/2006/relationships/image" Target="../media/image4.png"/><Relationship Id="rId16" Type="http://schemas.openxmlformats.org/officeDocument/2006/relationships/image" Target="../media/image61.emf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5" Type="http://schemas.openxmlformats.org/officeDocument/2006/relationships/image" Target="../media/image50.emf"/><Relationship Id="rId15" Type="http://schemas.openxmlformats.org/officeDocument/2006/relationships/image" Target="../media/image60.emf"/><Relationship Id="rId10" Type="http://schemas.openxmlformats.org/officeDocument/2006/relationships/image" Target="../media/image55.emf"/><Relationship Id="rId19" Type="http://schemas.openxmlformats.org/officeDocument/2006/relationships/image" Target="../media/image64.emf"/><Relationship Id="rId4" Type="http://schemas.openxmlformats.org/officeDocument/2006/relationships/image" Target="../media/image7.png"/><Relationship Id="rId9" Type="http://schemas.openxmlformats.org/officeDocument/2006/relationships/image" Target="../media/image54.emf"/><Relationship Id="rId14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2.emf"/><Relationship Id="rId3" Type="http://schemas.microsoft.com/office/2007/relationships/hdphoto" Target="../media/hdphoto1.wdp"/><Relationship Id="rId21" Type="http://schemas.openxmlformats.org/officeDocument/2006/relationships/image" Target="../media/image68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image" Target="../media/image4.png"/><Relationship Id="rId16" Type="http://schemas.openxmlformats.org/officeDocument/2006/relationships/image" Target="../media/image40.emf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3.emf"/><Relationship Id="rId4" Type="http://schemas.openxmlformats.org/officeDocument/2006/relationships/image" Target="../media/image7.png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image" Target="../media/image77.emf"/><Relationship Id="rId18" Type="http://schemas.openxmlformats.org/officeDocument/2006/relationships/image" Target="../media/image82.emf"/><Relationship Id="rId3" Type="http://schemas.microsoft.com/office/2007/relationships/hdphoto" Target="../media/hdphoto1.wdp"/><Relationship Id="rId21" Type="http://schemas.openxmlformats.org/officeDocument/2006/relationships/image" Target="../media/image85.emf"/><Relationship Id="rId7" Type="http://schemas.openxmlformats.org/officeDocument/2006/relationships/image" Target="../media/image71.emf"/><Relationship Id="rId12" Type="http://schemas.openxmlformats.org/officeDocument/2006/relationships/image" Target="../media/image76.emf"/><Relationship Id="rId17" Type="http://schemas.openxmlformats.org/officeDocument/2006/relationships/image" Target="../media/image81.emf"/><Relationship Id="rId2" Type="http://schemas.openxmlformats.org/officeDocument/2006/relationships/image" Target="../media/image4.png"/><Relationship Id="rId16" Type="http://schemas.openxmlformats.org/officeDocument/2006/relationships/image" Target="../media/image80.emf"/><Relationship Id="rId20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11" Type="http://schemas.openxmlformats.org/officeDocument/2006/relationships/image" Target="../media/image75.emf"/><Relationship Id="rId5" Type="http://schemas.openxmlformats.org/officeDocument/2006/relationships/image" Target="../media/image69.emf"/><Relationship Id="rId15" Type="http://schemas.openxmlformats.org/officeDocument/2006/relationships/image" Target="../media/image79.emf"/><Relationship Id="rId10" Type="http://schemas.openxmlformats.org/officeDocument/2006/relationships/image" Target="../media/image74.emf"/><Relationship Id="rId19" Type="http://schemas.openxmlformats.org/officeDocument/2006/relationships/image" Target="../media/image83.emf"/><Relationship Id="rId4" Type="http://schemas.openxmlformats.org/officeDocument/2006/relationships/image" Target="../media/image7.png"/><Relationship Id="rId9" Type="http://schemas.openxmlformats.org/officeDocument/2006/relationships/image" Target="../media/image73.emf"/><Relationship Id="rId14" Type="http://schemas.openxmlformats.org/officeDocument/2006/relationships/image" Target="../media/image7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image" Target="../media/image89.emf"/><Relationship Id="rId18" Type="http://schemas.openxmlformats.org/officeDocument/2006/relationships/image" Target="../media/image94.emf"/><Relationship Id="rId3" Type="http://schemas.microsoft.com/office/2007/relationships/hdphoto" Target="../media/hdphoto1.wdp"/><Relationship Id="rId7" Type="http://schemas.openxmlformats.org/officeDocument/2006/relationships/image" Target="../media/image72.emf"/><Relationship Id="rId12" Type="http://schemas.openxmlformats.org/officeDocument/2006/relationships/image" Target="../media/image88.emf"/><Relationship Id="rId17" Type="http://schemas.openxmlformats.org/officeDocument/2006/relationships/image" Target="../media/image93.emf"/><Relationship Id="rId2" Type="http://schemas.openxmlformats.org/officeDocument/2006/relationships/image" Target="../media/image4.png"/><Relationship Id="rId16" Type="http://schemas.openxmlformats.org/officeDocument/2006/relationships/image" Target="../media/image9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11" Type="http://schemas.openxmlformats.org/officeDocument/2006/relationships/image" Target="../media/image87.emf"/><Relationship Id="rId5" Type="http://schemas.openxmlformats.org/officeDocument/2006/relationships/image" Target="../media/image70.emf"/><Relationship Id="rId15" Type="http://schemas.openxmlformats.org/officeDocument/2006/relationships/image" Target="../media/image91.emf"/><Relationship Id="rId10" Type="http://schemas.openxmlformats.org/officeDocument/2006/relationships/image" Target="../media/image86.emf"/><Relationship Id="rId19" Type="http://schemas.openxmlformats.org/officeDocument/2006/relationships/image" Target="../media/image95.png"/><Relationship Id="rId4" Type="http://schemas.openxmlformats.org/officeDocument/2006/relationships/image" Target="../media/image7.png"/><Relationship Id="rId9" Type="http://schemas.openxmlformats.org/officeDocument/2006/relationships/image" Target="../media/image74.emf"/><Relationship Id="rId14" Type="http://schemas.openxmlformats.org/officeDocument/2006/relationships/image" Target="../media/image9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13" Type="http://schemas.openxmlformats.org/officeDocument/2006/relationships/image" Target="../media/image104.emf"/><Relationship Id="rId18" Type="http://schemas.openxmlformats.org/officeDocument/2006/relationships/image" Target="../media/image109.emf"/><Relationship Id="rId3" Type="http://schemas.microsoft.com/office/2007/relationships/hdphoto" Target="../media/hdphoto1.wdp"/><Relationship Id="rId7" Type="http://schemas.openxmlformats.org/officeDocument/2006/relationships/image" Target="../media/image98.emf"/><Relationship Id="rId12" Type="http://schemas.openxmlformats.org/officeDocument/2006/relationships/image" Target="../media/image103.emf"/><Relationship Id="rId17" Type="http://schemas.openxmlformats.org/officeDocument/2006/relationships/image" Target="../media/image108.emf"/><Relationship Id="rId2" Type="http://schemas.openxmlformats.org/officeDocument/2006/relationships/image" Target="../media/image4.png"/><Relationship Id="rId16" Type="http://schemas.openxmlformats.org/officeDocument/2006/relationships/image" Target="../media/image10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emf"/><Relationship Id="rId11" Type="http://schemas.openxmlformats.org/officeDocument/2006/relationships/image" Target="../media/image102.emf"/><Relationship Id="rId5" Type="http://schemas.openxmlformats.org/officeDocument/2006/relationships/image" Target="../media/image96.emf"/><Relationship Id="rId15" Type="http://schemas.openxmlformats.org/officeDocument/2006/relationships/image" Target="../media/image106.emf"/><Relationship Id="rId10" Type="http://schemas.openxmlformats.org/officeDocument/2006/relationships/image" Target="../media/image101.emf"/><Relationship Id="rId19" Type="http://schemas.openxmlformats.org/officeDocument/2006/relationships/image" Target="../media/image110.png"/><Relationship Id="rId4" Type="http://schemas.openxmlformats.org/officeDocument/2006/relationships/image" Target="../media/image7.png"/><Relationship Id="rId9" Type="http://schemas.openxmlformats.org/officeDocument/2006/relationships/image" Target="../media/image100.emf"/><Relationship Id="rId14" Type="http://schemas.openxmlformats.org/officeDocument/2006/relationships/image" Target="../media/image10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image" Target="../media/image116.emf"/><Relationship Id="rId18" Type="http://schemas.openxmlformats.org/officeDocument/2006/relationships/image" Target="../media/image121.emf"/><Relationship Id="rId3" Type="http://schemas.microsoft.com/office/2007/relationships/hdphoto" Target="../media/hdphoto1.wdp"/><Relationship Id="rId21" Type="http://schemas.openxmlformats.org/officeDocument/2006/relationships/image" Target="../media/image124.emf"/><Relationship Id="rId7" Type="http://schemas.openxmlformats.org/officeDocument/2006/relationships/image" Target="../media/image111.emf"/><Relationship Id="rId12" Type="http://schemas.openxmlformats.org/officeDocument/2006/relationships/image" Target="../media/image115.emf"/><Relationship Id="rId17" Type="http://schemas.openxmlformats.org/officeDocument/2006/relationships/image" Target="../media/image120.emf"/><Relationship Id="rId2" Type="http://schemas.openxmlformats.org/officeDocument/2006/relationships/image" Target="../media/image4.png"/><Relationship Id="rId16" Type="http://schemas.openxmlformats.org/officeDocument/2006/relationships/image" Target="../media/image119.emf"/><Relationship Id="rId20" Type="http://schemas.openxmlformats.org/officeDocument/2006/relationships/image" Target="../media/image1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11" Type="http://schemas.openxmlformats.org/officeDocument/2006/relationships/image" Target="../media/image114.emf"/><Relationship Id="rId5" Type="http://schemas.openxmlformats.org/officeDocument/2006/relationships/image" Target="../media/image70.emf"/><Relationship Id="rId15" Type="http://schemas.openxmlformats.org/officeDocument/2006/relationships/image" Target="../media/image118.png"/><Relationship Id="rId10" Type="http://schemas.openxmlformats.org/officeDocument/2006/relationships/image" Target="../media/image113.emf"/><Relationship Id="rId19" Type="http://schemas.openxmlformats.org/officeDocument/2006/relationships/image" Target="../media/image122.emf"/><Relationship Id="rId4" Type="http://schemas.openxmlformats.org/officeDocument/2006/relationships/image" Target="../media/image7.png"/><Relationship Id="rId9" Type="http://schemas.openxmlformats.org/officeDocument/2006/relationships/image" Target="../media/image74.emf"/><Relationship Id="rId14" Type="http://schemas.openxmlformats.org/officeDocument/2006/relationships/image" Target="../media/image11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image" Target="../media/image128.emf"/><Relationship Id="rId18" Type="http://schemas.openxmlformats.org/officeDocument/2006/relationships/image" Target="../media/image133.emf"/><Relationship Id="rId3" Type="http://schemas.microsoft.com/office/2007/relationships/hdphoto" Target="../media/hdphoto1.wdp"/><Relationship Id="rId21" Type="http://schemas.openxmlformats.org/officeDocument/2006/relationships/image" Target="../media/image136.png"/><Relationship Id="rId7" Type="http://schemas.openxmlformats.org/officeDocument/2006/relationships/image" Target="../media/image111.emf"/><Relationship Id="rId12" Type="http://schemas.openxmlformats.org/officeDocument/2006/relationships/image" Target="../media/image127.emf"/><Relationship Id="rId17" Type="http://schemas.openxmlformats.org/officeDocument/2006/relationships/image" Target="../media/image132.emf"/><Relationship Id="rId2" Type="http://schemas.openxmlformats.org/officeDocument/2006/relationships/image" Target="../media/image4.png"/><Relationship Id="rId16" Type="http://schemas.openxmlformats.org/officeDocument/2006/relationships/image" Target="../media/image131.emf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11" Type="http://schemas.openxmlformats.org/officeDocument/2006/relationships/image" Target="../media/image126.emf"/><Relationship Id="rId5" Type="http://schemas.openxmlformats.org/officeDocument/2006/relationships/image" Target="../media/image70.emf"/><Relationship Id="rId15" Type="http://schemas.openxmlformats.org/officeDocument/2006/relationships/image" Target="../media/image130.emf"/><Relationship Id="rId10" Type="http://schemas.openxmlformats.org/officeDocument/2006/relationships/image" Target="../media/image125.emf"/><Relationship Id="rId19" Type="http://schemas.openxmlformats.org/officeDocument/2006/relationships/image" Target="../media/image134.emf"/><Relationship Id="rId4" Type="http://schemas.openxmlformats.org/officeDocument/2006/relationships/image" Target="../media/image7.png"/><Relationship Id="rId9" Type="http://schemas.openxmlformats.org/officeDocument/2006/relationships/image" Target="../media/image74.emf"/><Relationship Id="rId14" Type="http://schemas.openxmlformats.org/officeDocument/2006/relationships/image" Target="../media/image12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image" Target="../media/image128.emf"/><Relationship Id="rId18" Type="http://schemas.openxmlformats.org/officeDocument/2006/relationships/image" Target="../media/image133.emf"/><Relationship Id="rId3" Type="http://schemas.microsoft.com/office/2007/relationships/hdphoto" Target="../media/hdphoto1.wdp"/><Relationship Id="rId21" Type="http://schemas.openxmlformats.org/officeDocument/2006/relationships/image" Target="../media/image138.emf"/><Relationship Id="rId7" Type="http://schemas.openxmlformats.org/officeDocument/2006/relationships/image" Target="../media/image111.emf"/><Relationship Id="rId12" Type="http://schemas.openxmlformats.org/officeDocument/2006/relationships/image" Target="../media/image127.emf"/><Relationship Id="rId17" Type="http://schemas.openxmlformats.org/officeDocument/2006/relationships/image" Target="../media/image132.emf"/><Relationship Id="rId2" Type="http://schemas.openxmlformats.org/officeDocument/2006/relationships/image" Target="../media/image4.png"/><Relationship Id="rId16" Type="http://schemas.openxmlformats.org/officeDocument/2006/relationships/image" Target="../media/image131.emf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11" Type="http://schemas.openxmlformats.org/officeDocument/2006/relationships/image" Target="../media/image126.emf"/><Relationship Id="rId5" Type="http://schemas.openxmlformats.org/officeDocument/2006/relationships/image" Target="../media/image70.emf"/><Relationship Id="rId15" Type="http://schemas.openxmlformats.org/officeDocument/2006/relationships/image" Target="../media/image130.emf"/><Relationship Id="rId10" Type="http://schemas.openxmlformats.org/officeDocument/2006/relationships/image" Target="../media/image125.emf"/><Relationship Id="rId19" Type="http://schemas.openxmlformats.org/officeDocument/2006/relationships/image" Target="../media/image134.emf"/><Relationship Id="rId4" Type="http://schemas.openxmlformats.org/officeDocument/2006/relationships/image" Target="../media/image7.png"/><Relationship Id="rId9" Type="http://schemas.openxmlformats.org/officeDocument/2006/relationships/image" Target="../media/image74.emf"/><Relationship Id="rId14" Type="http://schemas.openxmlformats.org/officeDocument/2006/relationships/image" Target="../media/image12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image" Target="../media/image142.emf"/><Relationship Id="rId18" Type="http://schemas.openxmlformats.org/officeDocument/2006/relationships/image" Target="../media/image147.emf"/><Relationship Id="rId3" Type="http://schemas.microsoft.com/office/2007/relationships/hdphoto" Target="../media/hdphoto1.wdp"/><Relationship Id="rId21" Type="http://schemas.openxmlformats.org/officeDocument/2006/relationships/image" Target="../media/image150.png"/><Relationship Id="rId7" Type="http://schemas.openxmlformats.org/officeDocument/2006/relationships/image" Target="../media/image111.emf"/><Relationship Id="rId12" Type="http://schemas.openxmlformats.org/officeDocument/2006/relationships/image" Target="../media/image141.emf"/><Relationship Id="rId17" Type="http://schemas.openxmlformats.org/officeDocument/2006/relationships/image" Target="../media/image146.emf"/><Relationship Id="rId2" Type="http://schemas.openxmlformats.org/officeDocument/2006/relationships/image" Target="../media/image4.png"/><Relationship Id="rId16" Type="http://schemas.openxmlformats.org/officeDocument/2006/relationships/image" Target="../media/image145.emf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11" Type="http://schemas.openxmlformats.org/officeDocument/2006/relationships/image" Target="../media/image140.emf"/><Relationship Id="rId5" Type="http://schemas.openxmlformats.org/officeDocument/2006/relationships/image" Target="../media/image70.emf"/><Relationship Id="rId15" Type="http://schemas.openxmlformats.org/officeDocument/2006/relationships/image" Target="../media/image144.emf"/><Relationship Id="rId10" Type="http://schemas.openxmlformats.org/officeDocument/2006/relationships/image" Target="../media/image139.emf"/><Relationship Id="rId19" Type="http://schemas.openxmlformats.org/officeDocument/2006/relationships/image" Target="../media/image148.emf"/><Relationship Id="rId4" Type="http://schemas.openxmlformats.org/officeDocument/2006/relationships/image" Target="../media/image7.png"/><Relationship Id="rId9" Type="http://schemas.openxmlformats.org/officeDocument/2006/relationships/image" Target="../media/image74.emf"/><Relationship Id="rId14" Type="http://schemas.openxmlformats.org/officeDocument/2006/relationships/image" Target="../media/image14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13" Type="http://schemas.openxmlformats.org/officeDocument/2006/relationships/image" Target="../media/image159.emf"/><Relationship Id="rId18" Type="http://schemas.openxmlformats.org/officeDocument/2006/relationships/image" Target="../media/image164.emf"/><Relationship Id="rId3" Type="http://schemas.microsoft.com/office/2007/relationships/hdphoto" Target="../media/hdphoto1.wdp"/><Relationship Id="rId21" Type="http://schemas.openxmlformats.org/officeDocument/2006/relationships/image" Target="../media/image167.png"/><Relationship Id="rId7" Type="http://schemas.openxmlformats.org/officeDocument/2006/relationships/image" Target="../media/image153.emf"/><Relationship Id="rId12" Type="http://schemas.openxmlformats.org/officeDocument/2006/relationships/image" Target="../media/image158.emf"/><Relationship Id="rId17" Type="http://schemas.openxmlformats.org/officeDocument/2006/relationships/image" Target="../media/image163.emf"/><Relationship Id="rId2" Type="http://schemas.openxmlformats.org/officeDocument/2006/relationships/image" Target="../media/image4.png"/><Relationship Id="rId16" Type="http://schemas.openxmlformats.org/officeDocument/2006/relationships/image" Target="../media/image162.emf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emf"/><Relationship Id="rId11" Type="http://schemas.openxmlformats.org/officeDocument/2006/relationships/image" Target="../media/image157.emf"/><Relationship Id="rId5" Type="http://schemas.openxmlformats.org/officeDocument/2006/relationships/image" Target="../media/image151.emf"/><Relationship Id="rId15" Type="http://schemas.openxmlformats.org/officeDocument/2006/relationships/image" Target="../media/image161.emf"/><Relationship Id="rId10" Type="http://schemas.openxmlformats.org/officeDocument/2006/relationships/image" Target="../media/image156.emf"/><Relationship Id="rId19" Type="http://schemas.openxmlformats.org/officeDocument/2006/relationships/image" Target="../media/image165.emf"/><Relationship Id="rId4" Type="http://schemas.openxmlformats.org/officeDocument/2006/relationships/image" Target="../media/image7.png"/><Relationship Id="rId9" Type="http://schemas.openxmlformats.org/officeDocument/2006/relationships/image" Target="../media/image155.emf"/><Relationship Id="rId14" Type="http://schemas.openxmlformats.org/officeDocument/2006/relationships/image" Target="../media/image160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image" Target="../media/image173.emf"/><Relationship Id="rId18" Type="http://schemas.openxmlformats.org/officeDocument/2006/relationships/image" Target="../media/image176.emf"/><Relationship Id="rId3" Type="http://schemas.microsoft.com/office/2007/relationships/hdphoto" Target="../media/hdphoto1.wdp"/><Relationship Id="rId21" Type="http://schemas.openxmlformats.org/officeDocument/2006/relationships/image" Target="../media/image178.png"/><Relationship Id="rId7" Type="http://schemas.openxmlformats.org/officeDocument/2006/relationships/image" Target="../media/image168.emf"/><Relationship Id="rId12" Type="http://schemas.openxmlformats.org/officeDocument/2006/relationships/image" Target="../media/image172.emf"/><Relationship Id="rId17" Type="http://schemas.openxmlformats.org/officeDocument/2006/relationships/image" Target="../media/image175.emf"/><Relationship Id="rId2" Type="http://schemas.openxmlformats.org/officeDocument/2006/relationships/image" Target="../media/image4.png"/><Relationship Id="rId16" Type="http://schemas.openxmlformats.org/officeDocument/2006/relationships/image" Target="../media/image174.emf"/><Relationship Id="rId20" Type="http://schemas.openxmlformats.org/officeDocument/2006/relationships/image" Target="../media/image1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emf"/><Relationship Id="rId11" Type="http://schemas.openxmlformats.org/officeDocument/2006/relationships/image" Target="../media/image171.emf"/><Relationship Id="rId5" Type="http://schemas.openxmlformats.org/officeDocument/2006/relationships/image" Target="../media/image151.emf"/><Relationship Id="rId15" Type="http://schemas.openxmlformats.org/officeDocument/2006/relationships/image" Target="../media/image162.emf"/><Relationship Id="rId10" Type="http://schemas.openxmlformats.org/officeDocument/2006/relationships/image" Target="../media/image156.emf"/><Relationship Id="rId19" Type="http://schemas.openxmlformats.org/officeDocument/2006/relationships/image" Target="../media/image177.png"/><Relationship Id="rId4" Type="http://schemas.openxmlformats.org/officeDocument/2006/relationships/image" Target="../media/image7.png"/><Relationship Id="rId9" Type="http://schemas.openxmlformats.org/officeDocument/2006/relationships/image" Target="../media/image170.emf"/><Relationship Id="rId14" Type="http://schemas.openxmlformats.org/officeDocument/2006/relationships/image" Target="../media/image16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emf"/><Relationship Id="rId13" Type="http://schemas.openxmlformats.org/officeDocument/2006/relationships/image" Target="../media/image187.emf"/><Relationship Id="rId18" Type="http://schemas.openxmlformats.org/officeDocument/2006/relationships/image" Target="../media/image192.emf"/><Relationship Id="rId3" Type="http://schemas.microsoft.com/office/2007/relationships/hdphoto" Target="../media/hdphoto1.wdp"/><Relationship Id="rId21" Type="http://schemas.openxmlformats.org/officeDocument/2006/relationships/image" Target="../media/image195.png"/><Relationship Id="rId7" Type="http://schemas.openxmlformats.org/officeDocument/2006/relationships/image" Target="../media/image181.emf"/><Relationship Id="rId12" Type="http://schemas.openxmlformats.org/officeDocument/2006/relationships/image" Target="../media/image186.emf"/><Relationship Id="rId17" Type="http://schemas.openxmlformats.org/officeDocument/2006/relationships/image" Target="../media/image191.emf"/><Relationship Id="rId2" Type="http://schemas.openxmlformats.org/officeDocument/2006/relationships/image" Target="../media/image4.png"/><Relationship Id="rId16" Type="http://schemas.openxmlformats.org/officeDocument/2006/relationships/image" Target="../media/image190.emf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emf"/><Relationship Id="rId11" Type="http://schemas.openxmlformats.org/officeDocument/2006/relationships/image" Target="../media/image185.emf"/><Relationship Id="rId5" Type="http://schemas.openxmlformats.org/officeDocument/2006/relationships/image" Target="../media/image179.emf"/><Relationship Id="rId15" Type="http://schemas.openxmlformats.org/officeDocument/2006/relationships/image" Target="../media/image189.emf"/><Relationship Id="rId10" Type="http://schemas.openxmlformats.org/officeDocument/2006/relationships/image" Target="../media/image184.emf"/><Relationship Id="rId19" Type="http://schemas.openxmlformats.org/officeDocument/2006/relationships/image" Target="../media/image193.emf"/><Relationship Id="rId4" Type="http://schemas.openxmlformats.org/officeDocument/2006/relationships/image" Target="../media/image7.png"/><Relationship Id="rId9" Type="http://schemas.openxmlformats.org/officeDocument/2006/relationships/image" Target="../media/image183.emf"/><Relationship Id="rId14" Type="http://schemas.openxmlformats.org/officeDocument/2006/relationships/image" Target="../media/image18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emf"/><Relationship Id="rId13" Type="http://schemas.openxmlformats.org/officeDocument/2006/relationships/image" Target="../media/image188.emf"/><Relationship Id="rId18" Type="http://schemas.openxmlformats.org/officeDocument/2006/relationships/image" Target="../media/image193.emf"/><Relationship Id="rId3" Type="http://schemas.microsoft.com/office/2007/relationships/hdphoto" Target="../media/hdphoto1.wdp"/><Relationship Id="rId21" Type="http://schemas.openxmlformats.org/officeDocument/2006/relationships/image" Target="../media/image185.emf"/><Relationship Id="rId7" Type="http://schemas.openxmlformats.org/officeDocument/2006/relationships/image" Target="../media/image181.emf"/><Relationship Id="rId12" Type="http://schemas.openxmlformats.org/officeDocument/2006/relationships/image" Target="../media/image187.emf"/><Relationship Id="rId17" Type="http://schemas.openxmlformats.org/officeDocument/2006/relationships/image" Target="../media/image192.emf"/><Relationship Id="rId2" Type="http://schemas.openxmlformats.org/officeDocument/2006/relationships/image" Target="../media/image4.png"/><Relationship Id="rId16" Type="http://schemas.openxmlformats.org/officeDocument/2006/relationships/image" Target="../media/image191.emf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emf"/><Relationship Id="rId11" Type="http://schemas.openxmlformats.org/officeDocument/2006/relationships/image" Target="../media/image186.emf"/><Relationship Id="rId5" Type="http://schemas.openxmlformats.org/officeDocument/2006/relationships/image" Target="../media/image179.emf"/><Relationship Id="rId15" Type="http://schemas.openxmlformats.org/officeDocument/2006/relationships/image" Target="../media/image190.emf"/><Relationship Id="rId10" Type="http://schemas.openxmlformats.org/officeDocument/2006/relationships/image" Target="../media/image184.emf"/><Relationship Id="rId19" Type="http://schemas.openxmlformats.org/officeDocument/2006/relationships/image" Target="../media/image196.png"/><Relationship Id="rId4" Type="http://schemas.openxmlformats.org/officeDocument/2006/relationships/image" Target="../media/image7.png"/><Relationship Id="rId9" Type="http://schemas.openxmlformats.org/officeDocument/2006/relationships/image" Target="../media/image183.emf"/><Relationship Id="rId14" Type="http://schemas.openxmlformats.org/officeDocument/2006/relationships/image" Target="../media/image18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emf"/><Relationship Id="rId13" Type="http://schemas.openxmlformats.org/officeDocument/2006/relationships/image" Target="../media/image206.emf"/><Relationship Id="rId18" Type="http://schemas.openxmlformats.org/officeDocument/2006/relationships/image" Target="../media/image211.emf"/><Relationship Id="rId3" Type="http://schemas.microsoft.com/office/2007/relationships/hdphoto" Target="../media/hdphoto1.wdp"/><Relationship Id="rId21" Type="http://schemas.openxmlformats.org/officeDocument/2006/relationships/image" Target="../media/image214.png"/><Relationship Id="rId7" Type="http://schemas.openxmlformats.org/officeDocument/2006/relationships/image" Target="../media/image200.emf"/><Relationship Id="rId12" Type="http://schemas.openxmlformats.org/officeDocument/2006/relationships/image" Target="../media/image205.emf"/><Relationship Id="rId17" Type="http://schemas.openxmlformats.org/officeDocument/2006/relationships/image" Target="../media/image210.emf"/><Relationship Id="rId2" Type="http://schemas.openxmlformats.org/officeDocument/2006/relationships/image" Target="../media/image4.png"/><Relationship Id="rId16" Type="http://schemas.openxmlformats.org/officeDocument/2006/relationships/image" Target="../media/image209.emf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emf"/><Relationship Id="rId11" Type="http://schemas.openxmlformats.org/officeDocument/2006/relationships/image" Target="../media/image204.emf"/><Relationship Id="rId5" Type="http://schemas.openxmlformats.org/officeDocument/2006/relationships/image" Target="../media/image198.emf"/><Relationship Id="rId15" Type="http://schemas.openxmlformats.org/officeDocument/2006/relationships/image" Target="../media/image208.emf"/><Relationship Id="rId10" Type="http://schemas.openxmlformats.org/officeDocument/2006/relationships/image" Target="../media/image203.emf"/><Relationship Id="rId19" Type="http://schemas.openxmlformats.org/officeDocument/2006/relationships/image" Target="../media/image212.emf"/><Relationship Id="rId4" Type="http://schemas.openxmlformats.org/officeDocument/2006/relationships/image" Target="../media/image7.png"/><Relationship Id="rId9" Type="http://schemas.openxmlformats.org/officeDocument/2006/relationships/image" Target="../media/image202.emf"/><Relationship Id="rId14" Type="http://schemas.openxmlformats.org/officeDocument/2006/relationships/image" Target="../media/image20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emf"/><Relationship Id="rId13" Type="http://schemas.openxmlformats.org/officeDocument/2006/relationships/image" Target="../media/image219.emf"/><Relationship Id="rId18" Type="http://schemas.openxmlformats.org/officeDocument/2006/relationships/image" Target="../media/image224.emf"/><Relationship Id="rId3" Type="http://schemas.microsoft.com/office/2007/relationships/hdphoto" Target="../media/hdphoto1.wdp"/><Relationship Id="rId21" Type="http://schemas.openxmlformats.org/officeDocument/2006/relationships/image" Target="../media/image227.png"/><Relationship Id="rId7" Type="http://schemas.openxmlformats.org/officeDocument/2006/relationships/image" Target="../media/image200.emf"/><Relationship Id="rId12" Type="http://schemas.openxmlformats.org/officeDocument/2006/relationships/image" Target="../media/image201.emf"/><Relationship Id="rId17" Type="http://schemas.openxmlformats.org/officeDocument/2006/relationships/image" Target="../media/image223.emf"/><Relationship Id="rId2" Type="http://schemas.openxmlformats.org/officeDocument/2006/relationships/image" Target="../media/image4.png"/><Relationship Id="rId16" Type="http://schemas.openxmlformats.org/officeDocument/2006/relationships/image" Target="../media/image222.emf"/><Relationship Id="rId20" Type="http://schemas.openxmlformats.org/officeDocument/2006/relationships/image" Target="../media/image2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emf"/><Relationship Id="rId11" Type="http://schemas.openxmlformats.org/officeDocument/2006/relationships/image" Target="../media/image218.emf"/><Relationship Id="rId5" Type="http://schemas.openxmlformats.org/officeDocument/2006/relationships/image" Target="../media/image198.emf"/><Relationship Id="rId15" Type="http://schemas.openxmlformats.org/officeDocument/2006/relationships/image" Target="../media/image221.emf"/><Relationship Id="rId10" Type="http://schemas.openxmlformats.org/officeDocument/2006/relationships/image" Target="../media/image217.emf"/><Relationship Id="rId19" Type="http://schemas.openxmlformats.org/officeDocument/2006/relationships/image" Target="../media/image225.emf"/><Relationship Id="rId4" Type="http://schemas.openxmlformats.org/officeDocument/2006/relationships/image" Target="../media/image7.png"/><Relationship Id="rId9" Type="http://schemas.openxmlformats.org/officeDocument/2006/relationships/image" Target="../media/image216.emf"/><Relationship Id="rId14" Type="http://schemas.openxmlformats.org/officeDocument/2006/relationships/image" Target="../media/image22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emf"/><Relationship Id="rId13" Type="http://schemas.openxmlformats.org/officeDocument/2006/relationships/image" Target="../media/image236.png"/><Relationship Id="rId3" Type="http://schemas.microsoft.com/office/2007/relationships/hdphoto" Target="../media/hdphoto1.wdp"/><Relationship Id="rId7" Type="http://schemas.openxmlformats.org/officeDocument/2006/relationships/image" Target="../media/image230.emf"/><Relationship Id="rId12" Type="http://schemas.openxmlformats.org/officeDocument/2006/relationships/image" Target="../media/image2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emf"/><Relationship Id="rId11" Type="http://schemas.openxmlformats.org/officeDocument/2006/relationships/image" Target="../media/image234.emf"/><Relationship Id="rId5" Type="http://schemas.openxmlformats.org/officeDocument/2006/relationships/image" Target="../media/image228.emf"/><Relationship Id="rId10" Type="http://schemas.openxmlformats.org/officeDocument/2006/relationships/image" Target="../media/image233.emf"/><Relationship Id="rId4" Type="http://schemas.openxmlformats.org/officeDocument/2006/relationships/image" Target="../media/image7.png"/><Relationship Id="rId9" Type="http://schemas.openxmlformats.org/officeDocument/2006/relationships/image" Target="../media/image232.emf"/><Relationship Id="rId14" Type="http://schemas.openxmlformats.org/officeDocument/2006/relationships/image" Target="../media/image2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image" Target="../media/image246.emf"/><Relationship Id="rId18" Type="http://schemas.openxmlformats.org/officeDocument/2006/relationships/image" Target="../media/image251.emf"/><Relationship Id="rId3" Type="http://schemas.microsoft.com/office/2007/relationships/hdphoto" Target="../media/hdphoto1.wdp"/><Relationship Id="rId21" Type="http://schemas.openxmlformats.org/officeDocument/2006/relationships/image" Target="../media/image254.emf"/><Relationship Id="rId7" Type="http://schemas.openxmlformats.org/officeDocument/2006/relationships/image" Target="../media/image240.emf"/><Relationship Id="rId12" Type="http://schemas.openxmlformats.org/officeDocument/2006/relationships/image" Target="../media/image245.emf"/><Relationship Id="rId17" Type="http://schemas.openxmlformats.org/officeDocument/2006/relationships/image" Target="../media/image250.emf"/><Relationship Id="rId2" Type="http://schemas.openxmlformats.org/officeDocument/2006/relationships/image" Target="../media/image4.png"/><Relationship Id="rId16" Type="http://schemas.openxmlformats.org/officeDocument/2006/relationships/image" Target="../media/image249.emf"/><Relationship Id="rId20" Type="http://schemas.openxmlformats.org/officeDocument/2006/relationships/image" Target="../media/image2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emf"/><Relationship Id="rId11" Type="http://schemas.openxmlformats.org/officeDocument/2006/relationships/image" Target="../media/image244.emf"/><Relationship Id="rId5" Type="http://schemas.openxmlformats.org/officeDocument/2006/relationships/image" Target="../media/image238.emf"/><Relationship Id="rId15" Type="http://schemas.openxmlformats.org/officeDocument/2006/relationships/image" Target="../media/image248.emf"/><Relationship Id="rId23" Type="http://schemas.openxmlformats.org/officeDocument/2006/relationships/image" Target="../media/image256.png"/><Relationship Id="rId10" Type="http://schemas.openxmlformats.org/officeDocument/2006/relationships/image" Target="../media/image243.emf"/><Relationship Id="rId19" Type="http://schemas.openxmlformats.org/officeDocument/2006/relationships/image" Target="../media/image252.emf"/><Relationship Id="rId4" Type="http://schemas.openxmlformats.org/officeDocument/2006/relationships/image" Target="../media/image7.png"/><Relationship Id="rId9" Type="http://schemas.openxmlformats.org/officeDocument/2006/relationships/image" Target="../media/image242.emf"/><Relationship Id="rId14" Type="http://schemas.openxmlformats.org/officeDocument/2006/relationships/image" Target="../media/image247.emf"/><Relationship Id="rId22" Type="http://schemas.openxmlformats.org/officeDocument/2006/relationships/image" Target="../media/image25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emf"/><Relationship Id="rId13" Type="http://schemas.openxmlformats.org/officeDocument/2006/relationships/image" Target="../media/image265.emf"/><Relationship Id="rId3" Type="http://schemas.microsoft.com/office/2007/relationships/hdphoto" Target="../media/hdphoto1.wdp"/><Relationship Id="rId7" Type="http://schemas.openxmlformats.org/officeDocument/2006/relationships/image" Target="../media/image259.emf"/><Relationship Id="rId12" Type="http://schemas.openxmlformats.org/officeDocument/2006/relationships/image" Target="../media/image26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emf"/><Relationship Id="rId11" Type="http://schemas.openxmlformats.org/officeDocument/2006/relationships/image" Target="../media/image263.emf"/><Relationship Id="rId5" Type="http://schemas.openxmlformats.org/officeDocument/2006/relationships/image" Target="../media/image257.emf"/><Relationship Id="rId15" Type="http://schemas.openxmlformats.org/officeDocument/2006/relationships/image" Target="../media/image267.png"/><Relationship Id="rId10" Type="http://schemas.openxmlformats.org/officeDocument/2006/relationships/image" Target="../media/image262.emf"/><Relationship Id="rId4" Type="http://schemas.openxmlformats.org/officeDocument/2006/relationships/image" Target="../media/image7.png"/><Relationship Id="rId9" Type="http://schemas.openxmlformats.org/officeDocument/2006/relationships/image" Target="../media/image261.emf"/><Relationship Id="rId14" Type="http://schemas.openxmlformats.org/officeDocument/2006/relationships/image" Target="../media/image266.emf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PC_5\Desktop\den-ross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/>
        </p:nvSpPr>
        <p:spPr bwMode="auto">
          <a:xfrm rot="16200000">
            <a:off x="10433838" y="960369"/>
            <a:ext cx="184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765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6861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C:\Users\PC_5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0" y="158750"/>
            <a:ext cx="9366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Box 53"/>
          <p:cNvSpPr txBox="1">
            <a:spLocks noChangeArrowheads="1"/>
          </p:cNvSpPr>
          <p:nvPr/>
        </p:nvSpPr>
        <p:spPr bwMode="auto">
          <a:xfrm>
            <a:off x="4151784" y="5597642"/>
            <a:ext cx="7776864" cy="5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>
              <a:defRPr/>
            </a:pPr>
            <a:r>
              <a:rPr lang="ru-RU" sz="16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ПОСТУПАЮЩИХ В ВЫСШИЕ ВОЕННО-УЧЕБНЫЕ ЗАВЕДЕНИЯ </a:t>
            </a:r>
          </a:p>
          <a:p>
            <a:pPr algn="ctr">
              <a:defRPr/>
            </a:pPr>
            <a:r>
              <a:rPr lang="ru-RU" sz="16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ОБОРОНЫ РОССИЙСКОЙ ФЕДЕРАЦИИ</a:t>
            </a:r>
            <a:endParaRPr lang="ru-RU" altLang="ru-RU" sz="16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66646" y="3195636"/>
            <a:ext cx="11930146" cy="19276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ru-RU" sz="6000" i="1" dirty="0" smtClean="0">
                <a:ln>
                  <a:solidFill>
                    <a:srgbClr val="002060"/>
                  </a:solidFill>
                </a:ln>
                <a:solidFill>
                  <a:srgbClr val="2BBF2B"/>
                </a:solidFill>
                <a:latin typeface="Impact" panose="020B0806030902050204" pitchFamily="34" charset="0"/>
              </a:rPr>
              <a:t>ЕСТЬ ТАКАЯ ПРОФЕССИЯ – РОДИНУ ЗАЩИЩАТЬ!</a:t>
            </a:r>
            <a:endParaRPr lang="ru-RU" sz="6000" i="1" dirty="0">
              <a:ln>
                <a:solidFill>
                  <a:srgbClr val="002060"/>
                </a:solidFill>
              </a:ln>
              <a:solidFill>
                <a:srgbClr val="2BBF2B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1584" y="384175"/>
            <a:ext cx="6984776" cy="64633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ОБОРОНЫ </a:t>
            </a:r>
            <a:r>
              <a:rPr lang="ru-RU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>
              <a:defRPr/>
            </a:pPr>
            <a:r>
              <a:rPr lang="ru-RU" altLang="ru-RU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АРХАНГЕЛЬСКОЙ ОБЛАСТИ</a:t>
            </a:r>
            <a:endParaRPr lang="ru-RU" altLang="ru-RU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СОЦИАЛЬНЫЕ ГАРАНТИИ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225" y="1047319"/>
            <a:ext cx="1188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ЖИЛИЩНЫЕ И БЫТОВЫЕ УСЛОВИЯ КУРСАНТОВ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9416" y="4358012"/>
            <a:ext cx="9901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проживания курсантам предоставляется просторное общежитие, которое оборудуется спальными местами, комнатами для умывания, туалетами, с холодной и горячей водой, комнатами для спортивных занятий, чистки обуви, сушки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обмундирования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комнатами бытового обслуживания, кладовыми для хранения вещей.</a:t>
            </a:r>
          </a:p>
        </p:txBody>
      </p:sp>
      <p:pic>
        <p:nvPicPr>
          <p:cNvPr id="11" name="Shape 230"/>
          <p:cNvPicPr/>
          <p:nvPr/>
        </p:nvPicPr>
        <p:blipFill rotWithShape="1">
          <a:blip r:embed="rId5" cstate="print"/>
          <a:srcRect l="14875" r="7480" b="64597"/>
          <a:stretch/>
        </p:blipFill>
        <p:spPr>
          <a:xfrm>
            <a:off x="263352" y="1416651"/>
            <a:ext cx="3024336" cy="2270328"/>
          </a:xfrm>
          <a:prstGeom prst="rect">
            <a:avLst/>
          </a:prstGeom>
        </p:spPr>
      </p:pic>
      <p:pic>
        <p:nvPicPr>
          <p:cNvPr id="12" name="Shape 240"/>
          <p:cNvPicPr/>
          <p:nvPr/>
        </p:nvPicPr>
        <p:blipFill>
          <a:blip r:embed="rId6" cstate="print"/>
          <a:stretch/>
        </p:blipFill>
        <p:spPr>
          <a:xfrm>
            <a:off x="3575720" y="1384202"/>
            <a:ext cx="3240360" cy="2302777"/>
          </a:xfrm>
          <a:prstGeom prst="rect">
            <a:avLst/>
          </a:prstGeom>
        </p:spPr>
      </p:pic>
      <p:pic>
        <p:nvPicPr>
          <p:cNvPr id="17" name="Picutre 232"/>
          <p:cNvPicPr/>
          <p:nvPr/>
        </p:nvPicPr>
        <p:blipFill>
          <a:blip r:embed="rId7" cstate="print"/>
          <a:stretch/>
        </p:blipFill>
        <p:spPr>
          <a:xfrm>
            <a:off x="7240860" y="1416651"/>
            <a:ext cx="3967708" cy="234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СОЦИАЛЬНЫЕ ГАРАНТИИ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225" y="1047319"/>
            <a:ext cx="1188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ОБЕСПЕЧЕНИЕ КУРСАНТОВ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9416" y="4358012"/>
            <a:ext cx="9901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осуществляется всем военнослужащим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подчиненности в ближайшей военно-медицинской организации согласно утвержденным стандартам, а при ее отсутствии в гражданских медицинских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договорной основе за счет средств Минобороны России.</a:t>
            </a:r>
          </a:p>
        </p:txBody>
      </p:sp>
      <p:pic>
        <p:nvPicPr>
          <p:cNvPr id="14" name="Picutre 173"/>
          <p:cNvPicPr/>
          <p:nvPr/>
        </p:nvPicPr>
        <p:blipFill>
          <a:blip r:embed="rId5" cstate="print"/>
          <a:stretch/>
        </p:blipFill>
        <p:spPr>
          <a:xfrm>
            <a:off x="248052" y="1527051"/>
            <a:ext cx="3471684" cy="2478013"/>
          </a:xfrm>
          <a:prstGeom prst="rect">
            <a:avLst/>
          </a:prstGeom>
        </p:spPr>
      </p:pic>
      <p:pic>
        <p:nvPicPr>
          <p:cNvPr id="17" name="Picutre 143"/>
          <p:cNvPicPr/>
          <p:nvPr/>
        </p:nvPicPr>
        <p:blipFill>
          <a:blip r:embed="rId6" cstate="print"/>
          <a:stretch/>
        </p:blipFill>
        <p:spPr>
          <a:xfrm>
            <a:off x="8472264" y="1527051"/>
            <a:ext cx="3464416" cy="2550021"/>
          </a:xfrm>
          <a:prstGeom prst="rect">
            <a:avLst/>
          </a:prstGeom>
        </p:spPr>
      </p:pic>
      <p:pic>
        <p:nvPicPr>
          <p:cNvPr id="18" name="Picutre 210"/>
          <p:cNvPicPr/>
          <p:nvPr/>
        </p:nvPicPr>
        <p:blipFill>
          <a:blip r:embed="rId7" cstate="print"/>
          <a:stretch/>
        </p:blipFill>
        <p:spPr>
          <a:xfrm>
            <a:off x="4000500" y="1527051"/>
            <a:ext cx="3967708" cy="24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ПОРЯДОК И УСЛОВИЯ ПРИЁМА В ВЫСШИЕ ВОЕННО-УЧЕБНЫЕ ЗАВЕДЕНИЯ </a:t>
            </a:r>
          </a:p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МИНОБОРОНЫ РОССИИ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27849" y="1047319"/>
            <a:ext cx="730626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ПОСТУПАТЬ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ВЫСШИЕ ВОЕННО – УЧЕБНЫЕ ЗАВЕДЕНИЯ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кандидатов на поступление в высшие военно-учебные заведения на обучение курсантами по программам с полной военно-специальной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граждане, имеющие среднее общее образование, из числа: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граждан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16 до 22 лет, не проходивших военную службу;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граждан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прошедших военную службу, и военнослужащих, проходящих военную службу по призыву, - до достижения ими возраста 24 лет;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военнослужащих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проходящих военную службу по контракту (кроме офицеров), поступающих в вузы Минобороны России для обучения по программам с полной военно-специальной подготовкой, - до достижения ими возраста 27 лет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Возраст определяется по состоянию на 1 августа года приема в вуз.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кандидатов на поступление в высшие военно-учебные заведения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курсантами по программам со средней военно-специальной подготовкой рассматриваются граждане, имеющие среднее общее образование до достижения ими возраста 30 лет.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Кандидаты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поступление в вузы Минобороны России на обучение курсантами должны соответствовать требованиям, установленным законодательством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для граждан, поступающих на военную службу по контракту.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Picutre 191"/>
          <p:cNvPicPr/>
          <p:nvPr/>
        </p:nvPicPr>
        <p:blipFill>
          <a:blip r:embed="rId5" cstate="print"/>
          <a:stretch/>
        </p:blipFill>
        <p:spPr>
          <a:xfrm>
            <a:off x="498997" y="818678"/>
            <a:ext cx="3501503" cy="184399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10800000" flipV="1">
            <a:off x="51508" y="2585456"/>
            <a:ext cx="46763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6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МОЖЕТ ПОСТУПАТЬ В ВЫСШИЕ </a:t>
            </a:r>
          </a:p>
          <a:p>
            <a:pPr algn="ctr"/>
            <a:r>
              <a:rPr lang="ru-RU" sz="1600" b="1" dirty="0" smtClean="0">
                <a:solidFill>
                  <a:srgbClr val="1B6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 – УЧЕБНЫЕ ЗАВЕДЕНИЯ</a:t>
            </a:r>
            <a:endParaRPr lang="ru-RU" sz="1600" b="1" dirty="0">
              <a:solidFill>
                <a:srgbClr val="1B6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рассматриваться в качестве кандидатов на поступление в вузы Минобороны России для обучения курсантами граждане, в отношении которых вынесен обвинительный приговор и которым назначено наказание, в отношении которых ведется дознание либо предварительное следствие или уголовное дело в отношении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передано в суд, а также граждане, имеющие неснятую или непогашенную судимость за совершение преступления, отбывавшие наказание в виде лишения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поступать в вуз Минобороны России граждане, уже имеющие высшее образование, а также в отношении которых вынесено решение комиссии военного комиссариата или аттестационной комиссии воинской части о несоответствии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требованиям,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 законодательством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1400" b="1" dirty="0" smtClean="0">
              <a:solidFill>
                <a:srgbClr val="1B6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ПОРЯДОК И УСЛОВИЯ ПРИЁМА В ВЫСШИЕ ВОЕННО-УЧЕБНЫЕ ЗАВЕДЕНИЯ </a:t>
            </a:r>
          </a:p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МИНОБОРОНЫ РОССИИ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225" y="1047319"/>
            <a:ext cx="1188788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Преимущественным правом зачисления в высшие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 при условии успешного прохождения вступительных испытаний и при прочих равных условиях пользуются следующие лица: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дети-сироты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дети, оставшиеся без попечения родителей, а также лица из числа детей-сирот и детей, оставшихся без попечения родителей;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граждане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двадцати лет, имеющие только одного родителя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группы, если среднедушевой доход семьи ниже величины прожиточного минимума, установленного в субъекте Российской Федерации по месту жительства указанных граждан;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военнослужащих, погибших при исполнении ими обязанностей военной службы или умерших вследствие увечья (ранения, травмы, контузии) либо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полученных ими при исполнении обязанностей военной службы, в том числе при участии в проведении контртеррористических операций и (или) иных мероприятий по борьбе с терроризмом;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 (погибших) Героев Советского Союза, Героев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полных кавалеров ордена Славы;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 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органов внутренних дел, учреждений и органов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уголовно-исполнительной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федеральной противопожарной службы Государственной противопожарной службы, органов по контролю за оборотом наркотических средств и психотропных веществ, таможенных органов, погибших (умерших) вследствие увечья или иного повреждения здоровья, полученных ими в связи с выполнением служебных обязанностей, либо вследствие заболевания, полученного ими в период прохождения службы в указанных учреждениях и органах, и дети, находившиеся на их иждивении;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е) 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прокурорских работников, погибших (умерших) вследствие увечья или иного повреждения здоровья, полученных ими в период прохождения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прокуратуры, либо после увольнения вследствие причинения вреда здоровью в связи с их служебной деятельностью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выпускники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профессиональных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находящихся в ведении федеральных государственных органов и реализующих дополнительные общеобразовательные программы,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подготовку несовершеннолетних обучающихся к военной или иной государственной службе.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книжки юнармейца, подтверждающей, что кандидат является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детско-юношеского военно-патриотического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"ЮНАРМИЯ" не менее одного года, дает ему право на начисление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3 (трех) баллов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вступительных испытаний при поступлении в высшее военно-учебное заведение.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ПРЕДВАРИТЕЛЬНЫЙ ОТБОР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71664" y="1047319"/>
            <a:ext cx="896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Shape 168"/>
          <p:cNvPicPr/>
          <p:nvPr/>
        </p:nvPicPr>
        <p:blipFill>
          <a:blip r:embed="rId5" cstate="print"/>
          <a:stretch/>
        </p:blipFill>
        <p:spPr>
          <a:xfrm>
            <a:off x="8616280" y="897722"/>
            <a:ext cx="3310255" cy="22739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6226" y="1047319"/>
            <a:ext cx="83624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 ЧЕГО НАЧИНАТЬ, ЧТОБЫ ПОСТУПИТЬ 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ВЫСШЕЕ ВОЕННО-УЧЕБНОЕ ЗАВЕДЕНИЕ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Начать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 принципиального выбора высшего военно-учебного заведения и гражданской специальности, по которой кандидат желает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обучаться.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обороны Российской Федерации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 «Высшее»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военно-учебных заведений Министерства обороны Российской Федерации. На странице каждого вуза Минобороны России можно ознакомиться с его историей.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в высшие военно-учебные заведения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обороны Российской Федерации размещены в разделе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 «Документы».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подать соответствующее заявление в военный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комиссариат по месту жительства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АПРЕЛЯ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приёма в ВУЗ.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В заявлении указывается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фамилия, имя, отчество, дата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рождения, сведения о гражданстве, реквизиты документа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удостоверяющего его личность, сведения о предыдущем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образовании, почтовый адрес места постоянного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проживания, наименование высшего военно-учебного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заведения и специальность подготовки, на обучении по                   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которой кандидат планирует поступить.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заявлению прилагаются: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 и документа, удостоверяющего личность и гражданство, автобиография, характеристика на кандидата, поступающего в высшее военно-учебное заведение (с места учебы, работы), три фотографии размером 4,5х6 см, копия документа об образовании.</a:t>
            </a: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hape 175"/>
          <p:cNvPicPr/>
          <p:nvPr/>
        </p:nvPicPr>
        <p:blipFill>
          <a:blip r:embed="rId6" cstate="print"/>
          <a:stretch/>
        </p:blipFill>
        <p:spPr>
          <a:xfrm>
            <a:off x="146225" y="3538051"/>
            <a:ext cx="3600400" cy="2129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4" name="Shape 274"/>
          <p:cNvPicPr/>
          <p:nvPr/>
        </p:nvPicPr>
        <p:blipFill>
          <a:blip r:embed="rId7" cstate="print"/>
          <a:stretch/>
        </p:blipFill>
        <p:spPr>
          <a:xfrm>
            <a:off x="8616280" y="4039399"/>
            <a:ext cx="3310255" cy="16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ПРЕДВАРИТЕЛЬНЫЙ ОТБОР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225" y="1178642"/>
            <a:ext cx="1188789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И ТЕЛЕФОНЫ ВОЕННЫХ КОМИССАРИАТОВ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городов Архангельск и Новодвинск, Приморского и Соловецкого районов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163061 г. Архангельск, ул. Набережная Северной Двины, дом 47,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(8182) 27-63-87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Вельского,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Устьянского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Шенкурского районов: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165100 г. Вельск, ул. Дзержинского, дом 17,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(81836)6-06-43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Вилегодского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Ленского районов: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165680 с. Ильинско-Подомское, ул. Советская, дом 30,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(81843) 4-13-26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городов Котлас, Коряжма,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Котласского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165300 г. Котлас, ул. Невского, дом 4,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(81837) 2-07-52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Красноборского и Верхнетоемского районов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163430 с. Красноборск, ул. Плакидина, дом 28,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(81840) 3-19-95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Мезенского и Лешуконского районов: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164750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Мезень, пр. Советский, дом 72,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(81848) 9-15-46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Ненецкого Автономного Округа 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166000 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арьян-Мар, ул. проф.Чернова, дом 7,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телефон- (81853) 4-30-14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Няндомского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Каргопольского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Коношского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 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164200 г. Няндома, ул. Советская, дом 17,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телефон- (81838) 6-28-35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города Онега и Онежского района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164840 г. Онега, пр. Октябрьский, дом 192,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телефон- (81839) 7-23-21</a:t>
            </a:r>
            <a:endParaRPr lang="ru-RU" sz="1400" b="1" dirty="0" smtClean="0">
              <a:solidFill>
                <a:srgbClr val="3B27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Пинежского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164600 с. Карпогоры, ул. Ф. Абрамова, дом 40,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(81856) 2-11-44</a:t>
            </a:r>
            <a:endParaRPr lang="ru-RU" sz="1400" b="1" dirty="0" smtClean="0">
              <a:solidFill>
                <a:srgbClr val="3B27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Плесецкого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города Мирный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164262 п. Плесецк, ул. Партизанская, дом 16,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(81832) 7-45-59 </a:t>
            </a:r>
            <a:endParaRPr lang="ru-RU" sz="1400" b="1" dirty="0" smtClean="0">
              <a:solidFill>
                <a:srgbClr val="3B27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города Северодвинск 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164500 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еверодвинск, ул.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дом 16,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(81845) 6-52-30</a:t>
            </a:r>
            <a:endParaRPr lang="ru-RU" sz="1400" b="1" dirty="0" smtClean="0">
              <a:solidFill>
                <a:srgbClr val="3B27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Холмогорского и Виноградовского районов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164530 с. Холмогоры, ул. Третьякова, дом 7,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(81830) 3-33-76</a:t>
            </a:r>
            <a:endParaRPr lang="ru-RU" sz="1400" b="1" dirty="0" smtClean="0">
              <a:solidFill>
                <a:srgbClr val="3B27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782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ПРЕДВАРИТЕЛЬНЫЙ ОТБОР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732454"/>
            <a:ext cx="117707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ПРОЙТИ МЕДИЦИНСКОЕ ОСВИДЕТЕЛЬСТВОВАНИЕ.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ГОДНОСТИ КАНДИДАТОВ К ПОСТУПЛЕНИЮ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ВЫСШИЕ ВОЕННО-УЧЕБНЫЕ ЗАВЕДЕНИЯ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ЗДОРОВЬЯ</a:t>
            </a:r>
          </a:p>
          <a:p>
            <a:pPr algn="just"/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Граждане, поступающие в высшие военно-учебные заведения, по состоянию здоровья должны соответствовать требованиям, установленным для граждан, поступающих на военную службу по контракту, т.е. быть годными к военной службе.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Предварительное медицинское освидетельствование проводится силами врачей – специалистов военно – врачебных комиссий  военного комиссариата.</a:t>
            </a: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медицинского освидетельствования граждане проходят обязательные диагностические исследования: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флюорография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(рентгенография) легких в 2 проекциях (если она не проводилась или если в медицинских документах отсутствуют сведения о данном исследовании в течение последних 6 месяцев) с обязательным представлением при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освидетельствовании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флюорограмм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(рентгенограмм);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рентгенография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придаточных пазух носа;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общий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(клинический) анализ крови;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общий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мочи;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электрокардиография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покое и с физическими упражнениями;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исследование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наркотические средства;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 на антитела к вирусу иммунодефицита человека, маркеры гепатита «В» и «С», серологические реакции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сифилис.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медицинского освидетельствования врачи-специалисты выносят заключения о категории годности к военной службе и годности к поступлению в конкретное высшее военно-учебное заведение по конкретному профилю обучения, которое записывается в соответствующую карту медицинского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освидетельствования.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Получить через военный комиссариат извещение о прибытии в высшее военно-учебное заведение.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Прибыть в высшее военно-учебное заведение и пройти вступительные испытания.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17550" y="1181100"/>
            <a:ext cx="10150475" cy="4335463"/>
            <a:chOff x="452" y="744"/>
            <a:chExt cx="6394" cy="273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52" y="744"/>
              <a:ext cx="6394" cy="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58" y="750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" y="756"/>
              <a:ext cx="117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58" y="750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64" y="756"/>
              <a:ext cx="1172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30" y="750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36" y="756"/>
              <a:ext cx="1333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30" y="750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36" y="756"/>
              <a:ext cx="1333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31" y="1123"/>
              <a:ext cx="98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964" y="750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69" y="756"/>
              <a:ext cx="1209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964" y="750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969" y="756"/>
              <a:ext cx="1209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407" y="1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173" y="750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8" y="756"/>
              <a:ext cx="1325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173" y="750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178" y="756"/>
              <a:ext cx="1325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404" y="1123"/>
              <a:ext cx="9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500" y="750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3" y="756"/>
              <a:ext cx="1333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500" y="750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503" y="756"/>
              <a:ext cx="1333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706" y="1123"/>
              <a:ext cx="97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58" y="1644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" y="1644"/>
              <a:ext cx="117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58" y="1644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64" y="1644"/>
              <a:ext cx="1172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30" y="1644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36" y="1644"/>
              <a:ext cx="1333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630" y="1644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1636" y="1644"/>
              <a:ext cx="1333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1663" y="1842"/>
              <a:ext cx="127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Московское высшее общевойсковое командное училище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2964" y="1644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69" y="1644"/>
              <a:ext cx="1209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2964" y="1644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2969" y="1644"/>
              <a:ext cx="1209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2978" y="1661"/>
              <a:ext cx="117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109380</a:t>
              </a:r>
            </a:p>
            <a:p>
              <a:pPr lvl="0"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г. Москва, ул.Головачева, д.2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136" y="2184"/>
              <a:ext cx="4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184" y="2184"/>
              <a:ext cx="26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499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3401" y="2184"/>
              <a:ext cx="13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486" y="2184"/>
              <a:ext cx="2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746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703" y="2184"/>
              <a:ext cx="1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751" y="2184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93</a:t>
              </a: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3896" y="2184"/>
              <a:ext cx="1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944" y="2184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114" y="2341"/>
              <a:ext cx="8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mvvku@mil.ru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4173" y="1644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0" name="Picture 7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78" y="1644"/>
              <a:ext cx="1325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4173" y="1644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4178" y="1644"/>
              <a:ext cx="1325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4285" y="1925"/>
              <a:ext cx="10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Мотострелковые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4384" y="2098"/>
              <a:ext cx="95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специальности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5500" y="1644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6" name="Picture 8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03" y="1644"/>
              <a:ext cx="1333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5500" y="1644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5503" y="1644"/>
              <a:ext cx="1333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5756" y="1839"/>
              <a:ext cx="87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5797" y="2010"/>
              <a:ext cx="79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5653" y="2184"/>
              <a:ext cx="107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458" y="2532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3" name="Picture 8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4" y="2532"/>
              <a:ext cx="117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458" y="2532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464" y="2532"/>
              <a:ext cx="117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1630" y="2532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7" name="Picture 9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36" y="2532"/>
              <a:ext cx="133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1630" y="2532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1636" y="2532"/>
              <a:ext cx="133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1828" y="2727"/>
              <a:ext cx="10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Новосибирское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1804" y="2900"/>
              <a:ext cx="107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высшее военное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1682" y="3072"/>
              <a:ext cx="127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командное училище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2964" y="2532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4" name="Picture 10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69" y="2532"/>
              <a:ext cx="120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2964" y="2532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2969" y="2532"/>
              <a:ext cx="120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3293" y="2553"/>
              <a:ext cx="51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630117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2978" y="2727"/>
              <a:ext cx="11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.Новосибирск,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ул.Иванова, д.49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4384" y="2614"/>
              <a:ext cx="10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у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л. Иванова, д. 49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3154" y="3072"/>
              <a:ext cx="10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3202" y="3072"/>
              <a:ext cx="26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383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3420" y="3072"/>
              <a:ext cx="13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3504" y="3072"/>
              <a:ext cx="26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332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721" y="3072"/>
              <a:ext cx="1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3769" y="3072"/>
              <a:ext cx="19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3914" y="3072"/>
              <a:ext cx="1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3962" y="3072"/>
              <a:ext cx="19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3160" y="3249"/>
              <a:ext cx="8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nvvku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4173" y="2532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54" name="Picture 13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178" y="2532"/>
              <a:ext cx="132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4173" y="2532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4178" y="2532"/>
              <a:ext cx="132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4232" y="2900"/>
              <a:ext cx="125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Войсковая разведка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5500" y="2532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59" name="Picture 13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03" y="2532"/>
              <a:ext cx="133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5500" y="2532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5503" y="2532"/>
              <a:ext cx="133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5756" y="2727"/>
              <a:ext cx="87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5797" y="2900"/>
              <a:ext cx="79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5669" y="3072"/>
              <a:ext cx="104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65" name="Picture 14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02" y="2661"/>
              <a:ext cx="113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6" name="Picture 14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7" y="1700"/>
              <a:ext cx="1048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225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766763" y="981075"/>
            <a:ext cx="10298112" cy="4608513"/>
            <a:chOff x="483" y="618"/>
            <a:chExt cx="6487" cy="2903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3" y="618"/>
              <a:ext cx="6487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89" y="625"/>
              <a:ext cx="1189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" y="630"/>
              <a:ext cx="1189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89" y="625"/>
              <a:ext cx="1189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95" y="630"/>
              <a:ext cx="1189" cy="9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678" y="62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4" y="630"/>
              <a:ext cx="1352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678" y="62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684" y="630"/>
              <a:ext cx="1352" cy="9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82" y="1015"/>
              <a:ext cx="100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031" y="625"/>
              <a:ext cx="122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6" y="630"/>
              <a:ext cx="1227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031" y="625"/>
              <a:ext cx="122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036" y="630"/>
              <a:ext cx="1227" cy="9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481" y="1015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258" y="625"/>
              <a:ext cx="134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63" y="630"/>
              <a:ext cx="1345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258" y="625"/>
              <a:ext cx="134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263" y="630"/>
              <a:ext cx="1345" cy="9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492" y="1015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605" y="62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08" y="630"/>
              <a:ext cx="1352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605" y="62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608" y="630"/>
              <a:ext cx="1352" cy="9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813" y="1015"/>
              <a:ext cx="99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89" y="1575"/>
              <a:ext cx="1189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" y="1575"/>
              <a:ext cx="1189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89" y="1575"/>
              <a:ext cx="1189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95" y="1575"/>
              <a:ext cx="1189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1678" y="157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84" y="1575"/>
              <a:ext cx="135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1678" y="157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684" y="1575"/>
              <a:ext cx="1352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1820" y="1684"/>
              <a:ext cx="111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Дальневосточное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2125" y="1866"/>
              <a:ext cx="51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высшее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1881" y="2051"/>
              <a:ext cx="9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общевойсковое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1730" y="2233"/>
              <a:ext cx="12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командное училище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3031" y="1575"/>
              <a:ext cx="122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0" name="Picture 4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36" y="1575"/>
              <a:ext cx="122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3031" y="1575"/>
              <a:ext cx="122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3036" y="1575"/>
              <a:ext cx="1227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3386" y="1616"/>
              <a:ext cx="4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675021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114" y="1797"/>
              <a:ext cx="9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.Благовещенск,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3114" y="1979"/>
              <a:ext cx="10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у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л.Ленина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, д.158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3225" y="2141"/>
              <a:ext cx="10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3273" y="2141"/>
              <a:ext cx="29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4162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3567" y="2141"/>
              <a:ext cx="13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3653" y="2141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3799" y="2141"/>
              <a:ext cx="10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3848" y="2141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48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3995" y="2141"/>
              <a:ext cx="10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4044" y="2141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03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3271" y="2326"/>
              <a:ext cx="8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dvoku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4258" y="1575"/>
              <a:ext cx="134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20" name="Picture 7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63" y="1575"/>
              <a:ext cx="1345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4258" y="1575"/>
              <a:ext cx="134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4263" y="1575"/>
              <a:ext cx="1345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4437" y="1959"/>
              <a:ext cx="105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Морская пехота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5605" y="157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25" name="Picture 7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08" y="1575"/>
              <a:ext cx="135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5605" y="157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5608" y="1575"/>
              <a:ext cx="1352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5864" y="1774"/>
              <a:ext cx="89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5906" y="1959"/>
              <a:ext cx="80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5760" y="2141"/>
              <a:ext cx="110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489" y="2518"/>
              <a:ext cx="1189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2" name="Picture 8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5" y="2519"/>
              <a:ext cx="1189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489" y="2518"/>
              <a:ext cx="1189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495" y="2519"/>
              <a:ext cx="1189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1678" y="2518"/>
              <a:ext cx="1353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6" name="Picture 8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84" y="2519"/>
              <a:ext cx="135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1678" y="2518"/>
              <a:ext cx="1353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1684" y="2519"/>
              <a:ext cx="1352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1708" y="2659"/>
              <a:ext cx="127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Казанское высшее танковое командное Краснознаменное училище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3031" y="2518"/>
              <a:ext cx="1227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3036" y="2519"/>
              <a:ext cx="1227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3386" y="2523"/>
              <a:ext cx="4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420059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3024" y="2659"/>
              <a:ext cx="122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г.Казань, у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л.Оренбургский тракт, д.6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205" y="3158"/>
              <a:ext cx="9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843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)229-85-72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3205" y="3294"/>
              <a:ext cx="8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k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tk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ku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@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4258" y="2518"/>
              <a:ext cx="1347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78" name="Picture 13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263" y="2519"/>
              <a:ext cx="1345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4258" y="2518"/>
              <a:ext cx="1347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4263" y="2519"/>
              <a:ext cx="1345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>
              <a:off x="4547" y="2720"/>
              <a:ext cx="86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Применение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4641" y="2902"/>
              <a:ext cx="680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танковых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4470" y="3087"/>
              <a:ext cx="98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подразделений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5605" y="2518"/>
              <a:ext cx="1353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85" name="Picture 13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608" y="2519"/>
              <a:ext cx="135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5605" y="2518"/>
              <a:ext cx="1353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5608" y="2519"/>
              <a:ext cx="1352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5864" y="2720"/>
              <a:ext cx="89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5906" y="2902"/>
              <a:ext cx="80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5776" y="3087"/>
              <a:ext cx="1070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91" name="Picture 14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6" y="1653"/>
              <a:ext cx="1189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2" name="Picture 14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01" y="2668"/>
              <a:ext cx="1165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225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633413" y="981075"/>
            <a:ext cx="10431462" cy="4319588"/>
            <a:chOff x="399" y="618"/>
            <a:chExt cx="6571" cy="2721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9" y="618"/>
              <a:ext cx="6571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05" y="624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" y="630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05" y="624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11" y="630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610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6" y="630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610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616" y="630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816" y="996"/>
              <a:ext cx="10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2980" y="624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5" y="630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2980" y="624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2985" y="630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3436" y="996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4223" y="624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28" y="630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223" y="624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4228" y="630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460" y="996"/>
              <a:ext cx="9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5587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90" y="630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5587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5590" y="630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5798" y="996"/>
              <a:ext cx="100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405" y="1519"/>
              <a:ext cx="1205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1" y="1519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405" y="1519"/>
              <a:ext cx="1205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411" y="1519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1610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16" y="1519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1610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1616" y="1519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1684" y="1714"/>
              <a:ext cx="131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Тюменское высшее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1673" y="1885"/>
              <a:ext cx="49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2117" y="1885"/>
              <a:ext cx="10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2167" y="1885"/>
              <a:ext cx="85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инженерное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1663" y="2058"/>
              <a:ext cx="132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командное училище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2980" y="1519"/>
              <a:ext cx="1243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15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85" y="1519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2980" y="1519"/>
              <a:ext cx="1243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2985" y="1519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3387" y="1541"/>
              <a:ext cx="49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625001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3250" y="1714"/>
              <a:ext cx="9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2978" y="1706"/>
              <a:ext cx="127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Тюмень, ул.Л.Толстого, д.1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3157" y="2058"/>
              <a:ext cx="109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3207" y="2058"/>
              <a:ext cx="35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3452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3504" y="2058"/>
              <a:ext cx="1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3591" y="2058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3740" y="2058"/>
              <a:ext cx="10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3789" y="2058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Rectangle 68"/>
            <p:cNvSpPr>
              <a:spLocks noChangeArrowheads="1"/>
            </p:cNvSpPr>
            <p:nvPr/>
          </p:nvSpPr>
          <p:spPr bwMode="auto">
            <a:xfrm>
              <a:off x="3938" y="2058"/>
              <a:ext cx="10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>
              <a:off x="3988" y="2058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31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3219" y="2232"/>
              <a:ext cx="8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tvviku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4223" y="1519"/>
              <a:ext cx="136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48" name="Picture 7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8" y="1519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9" name="Rectangle 77"/>
            <p:cNvSpPr>
              <a:spLocks noChangeArrowheads="1"/>
            </p:cNvSpPr>
            <p:nvPr/>
          </p:nvSpPr>
          <p:spPr bwMode="auto">
            <a:xfrm>
              <a:off x="4223" y="1519"/>
              <a:ext cx="136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4228" y="1519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4427" y="1800"/>
              <a:ext cx="97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Сапёрное дело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2" name="Rectangle 80"/>
            <p:cNvSpPr>
              <a:spLocks noChangeArrowheads="1"/>
            </p:cNvSpPr>
            <p:nvPr/>
          </p:nvSpPr>
          <p:spPr bwMode="auto">
            <a:xfrm>
              <a:off x="5360" y="1800"/>
              <a:ext cx="13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4293" y="1973"/>
              <a:ext cx="127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сооружение мостов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5587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55" name="Picture 8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90" y="1519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5587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5590" y="1519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5850" y="1714"/>
              <a:ext cx="9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5892" y="1885"/>
              <a:ext cx="81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0" name="Rectangle 88"/>
            <p:cNvSpPr>
              <a:spLocks noChangeArrowheads="1"/>
            </p:cNvSpPr>
            <p:nvPr/>
          </p:nvSpPr>
          <p:spPr bwMode="auto">
            <a:xfrm>
              <a:off x="6041" y="2058"/>
              <a:ext cx="52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405" y="2407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2" name="Picture 9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1" y="2408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405" y="2407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411" y="2408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1610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6" name="Picture 9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16" y="2408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1610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1616" y="2408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1842" y="2515"/>
              <a:ext cx="100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Михайловская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0" name="Rectangle 98"/>
            <p:cNvSpPr>
              <a:spLocks noChangeArrowheads="1"/>
            </p:cNvSpPr>
            <p:nvPr/>
          </p:nvSpPr>
          <p:spPr bwMode="auto">
            <a:xfrm>
              <a:off x="2052" y="2689"/>
              <a:ext cx="59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1" name="Rectangle 99"/>
            <p:cNvSpPr>
              <a:spLocks noChangeArrowheads="1"/>
            </p:cNvSpPr>
            <p:nvPr/>
          </p:nvSpPr>
          <p:spPr bwMode="auto">
            <a:xfrm>
              <a:off x="1808" y="2862"/>
              <a:ext cx="10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арт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и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ллерийская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2010" y="3035"/>
              <a:ext cx="63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2980" y="2407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4" name="Picture 10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85" y="2408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2980" y="2407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2985" y="2408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7" name="Rectangle 105"/>
            <p:cNvSpPr>
              <a:spLocks noChangeArrowheads="1"/>
            </p:cNvSpPr>
            <p:nvPr/>
          </p:nvSpPr>
          <p:spPr bwMode="auto">
            <a:xfrm>
              <a:off x="3432" y="2387"/>
              <a:ext cx="48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195009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" name="Rectangle 111"/>
            <p:cNvSpPr>
              <a:spLocks noChangeArrowheads="1"/>
            </p:cNvSpPr>
            <p:nvPr/>
          </p:nvSpPr>
          <p:spPr bwMode="auto">
            <a:xfrm>
              <a:off x="2978" y="2568"/>
              <a:ext cx="127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г.С-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Петербург, ул.Комсомола, д.22  (812) 542-15-71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2" name="Rectangle 120"/>
            <p:cNvSpPr>
              <a:spLocks noChangeArrowheads="1"/>
            </p:cNvSpPr>
            <p:nvPr/>
          </p:nvSpPr>
          <p:spPr bwMode="auto">
            <a:xfrm>
              <a:off x="3250" y="3109"/>
              <a:ext cx="80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mvaa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7" name="Rectangle 125"/>
            <p:cNvSpPr>
              <a:spLocks noChangeArrowheads="1"/>
            </p:cNvSpPr>
            <p:nvPr/>
          </p:nvSpPr>
          <p:spPr bwMode="auto">
            <a:xfrm>
              <a:off x="4223" y="2407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98" name="Picture 12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28" y="2408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4223" y="2407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4228" y="2408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1" name="Rectangle 129"/>
            <p:cNvSpPr>
              <a:spLocks noChangeArrowheads="1"/>
            </p:cNvSpPr>
            <p:nvPr/>
          </p:nvSpPr>
          <p:spPr bwMode="auto">
            <a:xfrm>
              <a:off x="4634" y="2603"/>
              <a:ext cx="55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Ракетно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5140" y="2603"/>
              <a:ext cx="1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3" name="Rectangle 131"/>
            <p:cNvSpPr>
              <a:spLocks noChangeArrowheads="1"/>
            </p:cNvSpPr>
            <p:nvPr/>
          </p:nvSpPr>
          <p:spPr bwMode="auto">
            <a:xfrm>
              <a:off x="4404" y="2774"/>
              <a:ext cx="109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артиллерийские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4" name="Rectangle 132"/>
            <p:cNvSpPr>
              <a:spLocks noChangeArrowheads="1"/>
            </p:cNvSpPr>
            <p:nvPr/>
          </p:nvSpPr>
          <p:spPr bwMode="auto">
            <a:xfrm>
              <a:off x="4440" y="2947"/>
              <a:ext cx="98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специальности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5587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06" name="Picture 13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90" y="2408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7" name="Rectangle 135"/>
            <p:cNvSpPr>
              <a:spLocks noChangeArrowheads="1"/>
            </p:cNvSpPr>
            <p:nvPr/>
          </p:nvSpPr>
          <p:spPr bwMode="auto">
            <a:xfrm>
              <a:off x="5587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8" name="Rectangle 136"/>
            <p:cNvSpPr>
              <a:spLocks noChangeArrowheads="1"/>
            </p:cNvSpPr>
            <p:nvPr/>
          </p:nvSpPr>
          <p:spPr bwMode="auto">
            <a:xfrm>
              <a:off x="5590" y="2408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9" name="Rectangle 137"/>
            <p:cNvSpPr>
              <a:spLocks noChangeArrowheads="1"/>
            </p:cNvSpPr>
            <p:nvPr/>
          </p:nvSpPr>
          <p:spPr bwMode="auto">
            <a:xfrm>
              <a:off x="5850" y="2603"/>
              <a:ext cx="9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0" name="Rectangle 138"/>
            <p:cNvSpPr>
              <a:spLocks noChangeArrowheads="1"/>
            </p:cNvSpPr>
            <p:nvPr/>
          </p:nvSpPr>
          <p:spPr bwMode="auto">
            <a:xfrm>
              <a:off x="5892" y="2774"/>
              <a:ext cx="81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>
              <a:off x="6041" y="2947"/>
              <a:ext cx="52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12" name="Picture 14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16" y="1640"/>
              <a:ext cx="1194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13" name="Picture 14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7" y="2487"/>
              <a:ext cx="1193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938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ЕСТЬ ТАКАЯ ПРОФЕССИЯ – РОДИНУ ЗАЩИЩАТЬ!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306874" y="62471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8" name="Picutre 4"/>
          <p:cNvPicPr/>
          <p:nvPr/>
        </p:nvPicPr>
        <p:blipFill>
          <a:blip r:embed="rId4" cstate="print"/>
          <a:stretch/>
        </p:blipFill>
        <p:spPr>
          <a:xfrm>
            <a:off x="4367808" y="836712"/>
            <a:ext cx="3816424" cy="248831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17420"/>
              </p:ext>
            </p:extLst>
          </p:nvPr>
        </p:nvGraphicFramePr>
        <p:xfrm>
          <a:off x="695400" y="3429001"/>
          <a:ext cx="11089232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89232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3168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Уважаемый абитуриент!</a:t>
                      </a: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Выбирая Вуз Министерства обороны Российской Федерации для получения высшего образования, Вы выбираете широкие возможности для самореализации, достойный уровень жизни, высокий социальный статус.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Вы выбираете профессию офицера, а офицерский корпус - главный стержень Вооруженных Сил России. Нравственные качества, умственные и физические способности, которые Вы приобретете во время учебы, позволят Вам стать ценным специалистом в своем деле и занять достойное место в обществе. В этом Вам помогут лучшие педагоги, командиры, специалисты, которые собраны в вузах Минобороны России.</a:t>
                      </a:r>
                    </a:p>
                    <a:p>
                      <a:pPr algn="just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Особое место в образовательных программах российских военных вузов занимает развитие характера и привитие лидерских качеств будущим офицерам.</a:t>
                      </a:r>
                    </a:p>
                    <a:p>
                      <a:pPr algn="just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Осваивая «науку побеждать», Вы получите не только профессиональные навыки, но и значительно расширите свой кругозор, научитесь работать с людьми, находить правильные ответы на непростые вопросы, которые задает нам сама жизнь.</a:t>
                      </a:r>
                    </a:p>
                    <a:p>
                      <a:pPr algn="just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Военное образование - правильный выбор патриота России!</a:t>
                      </a:r>
                    </a:p>
                    <a:p>
                      <a:pPr algn="just"/>
                      <a:endParaRPr lang="ru-RU" sz="14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13622"/>
              </p:ext>
            </p:extLst>
          </p:nvPr>
        </p:nvGraphicFramePr>
        <p:xfrm>
          <a:off x="3575720" y="6093296"/>
          <a:ext cx="5544616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xmlns="" val="991063456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 обороны Российской Федерации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 армии 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С.К.Шойгу      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0315982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Shape 7"/>
          <p:cNvPicPr/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/>
        </p:blipFill>
        <p:spPr>
          <a:xfrm>
            <a:off x="6960096" y="6306707"/>
            <a:ext cx="1105976" cy="427273"/>
          </a:xfrm>
          <a:prstGeom prst="rect">
            <a:avLst/>
          </a:prstGeom>
        </p:spPr>
      </p:pic>
      <p:pic>
        <p:nvPicPr>
          <p:cNvPr id="9" name="Рисунок 8" descr="01_Большой герб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50888" y="1047750"/>
            <a:ext cx="10240962" cy="4140201"/>
            <a:chOff x="473" y="660"/>
            <a:chExt cx="6451" cy="260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3" y="660"/>
              <a:ext cx="6451" cy="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86" y="666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" y="670"/>
              <a:ext cx="1182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86" y="666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86" y="670"/>
              <a:ext cx="1182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68" y="666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8" y="670"/>
              <a:ext cx="1345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68" y="666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68" y="670"/>
              <a:ext cx="1345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65" y="1019"/>
              <a:ext cx="105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007" y="666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13" y="670"/>
              <a:ext cx="122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007" y="666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013" y="670"/>
              <a:ext cx="1220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455" y="1019"/>
              <a:ext cx="36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227" y="666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33" y="670"/>
              <a:ext cx="1337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227" y="666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233" y="670"/>
              <a:ext cx="1337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461" y="1019"/>
              <a:ext cx="85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566" y="666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0" y="670"/>
              <a:ext cx="1345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566" y="666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570" y="670"/>
              <a:ext cx="1345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774" y="1019"/>
              <a:ext cx="10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86" y="1527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6" y="1531"/>
              <a:ext cx="118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86" y="1527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86" y="1531"/>
              <a:ext cx="1182" cy="8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68" y="1527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68" y="1531"/>
              <a:ext cx="1345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668" y="1527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1668" y="1531"/>
              <a:ext cx="1345" cy="8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1775" y="1713"/>
              <a:ext cx="12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1847" y="1882"/>
              <a:ext cx="112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войсковой ПВО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2130" y="2048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ВС РФ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007" y="1527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13" y="1531"/>
              <a:ext cx="122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007" y="1527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013" y="1531"/>
              <a:ext cx="1220" cy="8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407" y="1547"/>
              <a:ext cx="5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214027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3216" y="1713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3252" y="1713"/>
              <a:ext cx="1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3312" y="1713"/>
              <a:ext cx="1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3385" y="1713"/>
              <a:ext cx="6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Смоленск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3999" y="1713"/>
              <a:ext cx="1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3066" y="1882"/>
              <a:ext cx="2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3212" y="1882"/>
              <a:ext cx="10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3248" y="1882"/>
              <a:ext cx="6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Котовского</a:t>
              </a: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4002" y="1882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077" y="1882"/>
              <a:ext cx="10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4113" y="1882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182" y="2048"/>
              <a:ext cx="1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230" y="2048"/>
              <a:ext cx="36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3522" y="2048"/>
              <a:ext cx="15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608" y="2048"/>
              <a:ext cx="2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754" y="2048"/>
              <a:ext cx="1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802" y="2048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3948" y="2048"/>
              <a:ext cx="1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997" y="2048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114" y="2205"/>
              <a:ext cx="10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sz="1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avpvo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-na@mil.ru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4227" y="1527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96" name="Picture 7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33" y="1531"/>
              <a:ext cx="1337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4227" y="1527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4233" y="1531"/>
              <a:ext cx="1337" cy="8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4548" y="1797"/>
              <a:ext cx="74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Инженеры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5212" y="1797"/>
              <a:ext cx="1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4469" y="1964"/>
              <a:ext cx="9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радиотехники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5566" y="1527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3" name="Picture 7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70" y="1531"/>
              <a:ext cx="1345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5566" y="1527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5570" y="1531"/>
              <a:ext cx="1345" cy="8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5825" y="1713"/>
              <a:ext cx="9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5867" y="1882"/>
              <a:ext cx="84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6013" y="2048"/>
              <a:ext cx="54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486" y="2388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6" y="2393"/>
              <a:ext cx="1182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486" y="2388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486" y="2393"/>
              <a:ext cx="1182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668" y="2388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4" name="Picture 9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68" y="2393"/>
              <a:ext cx="1345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1668" y="2388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1668" y="2393"/>
              <a:ext cx="1345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1775" y="2407"/>
              <a:ext cx="12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1880" y="2576"/>
              <a:ext cx="87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р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адиационной,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1913" y="2742"/>
              <a:ext cx="9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химической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1876" y="2911"/>
              <a:ext cx="106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биологической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2106" y="3077"/>
              <a:ext cx="55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защиты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3007" y="2388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4" name="Picture 10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13" y="2393"/>
              <a:ext cx="122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3007" y="2388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3013" y="2393"/>
              <a:ext cx="1220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3438" y="2419"/>
              <a:ext cx="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156015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3131" y="2564"/>
              <a:ext cx="12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3191" y="2564"/>
              <a:ext cx="13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3264" y="2564"/>
              <a:ext cx="59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Кострома,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3114" y="2750"/>
              <a:ext cx="99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у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л.Горького, д.16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3182" y="2899"/>
              <a:ext cx="1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3230" y="2899"/>
              <a:ext cx="36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4942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3522" y="2899"/>
              <a:ext cx="15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3608" y="2899"/>
              <a:ext cx="2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754" y="2899"/>
              <a:ext cx="1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3802" y="2899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3948" y="2899"/>
              <a:ext cx="1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3997" y="2899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3233" y="3065"/>
              <a:ext cx="8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varhbz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4227" y="2388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54" name="Picture 13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33" y="2393"/>
              <a:ext cx="1337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4227" y="2388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4233" y="2393"/>
              <a:ext cx="1337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4446" y="2491"/>
              <a:ext cx="86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Радиационная,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4522" y="2660"/>
              <a:ext cx="71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х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имическая,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4447" y="2826"/>
              <a:ext cx="104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биологическая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4684" y="2993"/>
              <a:ext cx="5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защита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5566" y="2388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64" name="Picture 14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70" y="2393"/>
              <a:ext cx="1345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5566" y="2388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5570" y="2393"/>
              <a:ext cx="1345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5825" y="2576"/>
              <a:ext cx="93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5867" y="2742"/>
              <a:ext cx="8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6035" y="2911"/>
              <a:ext cx="50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70" name="Picture 14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0" y="1573"/>
              <a:ext cx="116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1" name="Picture 14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8" y="2428"/>
              <a:ext cx="1103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638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35040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696913" y="1047750"/>
            <a:ext cx="10294937" cy="4685506"/>
            <a:chOff x="439" y="660"/>
            <a:chExt cx="6485" cy="2679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9" y="660"/>
              <a:ext cx="6485" cy="2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45" y="666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" y="671"/>
              <a:ext cx="1189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45" y="666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51" y="671"/>
              <a:ext cx="1189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634" y="666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0" y="671"/>
              <a:ext cx="135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634" y="666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640" y="671"/>
              <a:ext cx="1352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37" y="1025"/>
              <a:ext cx="105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986" y="666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92" y="671"/>
              <a:ext cx="122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2986" y="666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2992" y="671"/>
              <a:ext cx="1226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436" y="1025"/>
              <a:ext cx="36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213" y="666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18" y="671"/>
              <a:ext cx="134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213" y="666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218" y="671"/>
              <a:ext cx="1344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447" y="1025"/>
              <a:ext cx="85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559" y="666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62" y="671"/>
              <a:ext cx="135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559" y="666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562" y="671"/>
              <a:ext cx="1352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767" y="1025"/>
              <a:ext cx="103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45" y="1543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" y="1543"/>
              <a:ext cx="1189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45" y="1543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51" y="1543"/>
              <a:ext cx="1189" cy="8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1634" y="1543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0" y="1543"/>
              <a:ext cx="1352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1634" y="1543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640" y="1543"/>
              <a:ext cx="1352" cy="8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1848" y="1643"/>
              <a:ext cx="106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Краснодарское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1810" y="1812"/>
              <a:ext cx="114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высшее военное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1917" y="1981"/>
              <a:ext cx="93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авиационное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1738" y="2151"/>
              <a:ext cx="125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училище летчиков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2986" y="1543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0" name="Picture 4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92" y="1543"/>
              <a:ext cx="1226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2986" y="1543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2992" y="1543"/>
              <a:ext cx="1226" cy="8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3419" y="1546"/>
              <a:ext cx="44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350090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3087" y="1691"/>
              <a:ext cx="8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2978" y="1651"/>
              <a:ext cx="122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Краснодар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-5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ул.Дзержинского, д.135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(861) 992-80-52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3160" y="2269"/>
              <a:ext cx="88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kvv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a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ul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4213" y="1543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24" name="Picture 7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18" y="1543"/>
              <a:ext cx="1344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4213" y="1543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4218" y="1543"/>
              <a:ext cx="1344" cy="8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4338" y="1897"/>
              <a:ext cx="52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Лётчик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4791" y="1897"/>
              <a:ext cx="11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4840" y="1897"/>
              <a:ext cx="68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командир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5559" y="1543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1" name="Picture 8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62" y="1543"/>
              <a:ext cx="1352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5559" y="1543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5562" y="1543"/>
              <a:ext cx="1352" cy="8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5818" y="1729"/>
              <a:ext cx="93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5860" y="1897"/>
              <a:ext cx="84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6008" y="2066"/>
              <a:ext cx="54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445" y="2414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8" name="Picture 9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1" y="2414"/>
              <a:ext cx="1189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445" y="2414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451" y="2414"/>
              <a:ext cx="1189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1634" y="2414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2" name="Picture 9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40" y="2414"/>
              <a:ext cx="135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1634" y="2414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1640" y="2414"/>
              <a:ext cx="1352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1947" y="2430"/>
              <a:ext cx="86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ВУНЦ ВВС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1688" y="2599"/>
              <a:ext cx="13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1761" y="2599"/>
              <a:ext cx="54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2228" y="2599"/>
              <a:ext cx="11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2277" y="2599"/>
              <a:ext cx="79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воздушная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1992" y="2768"/>
              <a:ext cx="66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2572" y="2768"/>
              <a:ext cx="13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1977" y="2939"/>
              <a:ext cx="10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1753" y="2968"/>
              <a:ext cx="114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(филиал г.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Сызрань)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2986" y="2414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9" name="Picture 11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92" y="2414"/>
              <a:ext cx="122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2986" y="2414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2992" y="2414"/>
              <a:ext cx="1226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3419" y="2417"/>
              <a:ext cx="43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446007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024" y="2557"/>
              <a:ext cx="1225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Сызрань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-7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ул.Маршала Жукова, д.1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3114" y="3010"/>
              <a:ext cx="95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8464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37-38-10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3160" y="3133"/>
              <a:ext cx="86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afhsp@mail.ru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4213" y="2414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90" name="Picture 14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18" y="2414"/>
              <a:ext cx="134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4213" y="2414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4218" y="2414"/>
              <a:ext cx="1344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4493" y="2768"/>
              <a:ext cx="88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Вертолётчик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5559" y="2414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95" name="Picture 14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62" y="2414"/>
              <a:ext cx="135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5559" y="2414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5562" y="2414"/>
              <a:ext cx="1352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5818" y="2599"/>
              <a:ext cx="93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5860" y="2768"/>
              <a:ext cx="84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6008" y="2939"/>
              <a:ext cx="54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01" name="Picture 153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5" y="1615"/>
              <a:ext cx="1089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03" y="2457"/>
              <a:ext cx="1074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582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658813" y="1125538"/>
            <a:ext cx="10407650" cy="4248150"/>
            <a:chOff x="415" y="709"/>
            <a:chExt cx="6556" cy="2676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5" y="709"/>
              <a:ext cx="6556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21" y="2454"/>
              <a:ext cx="1202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" y="2459"/>
              <a:ext cx="1202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21" y="2454"/>
              <a:ext cx="1202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27" y="2459"/>
              <a:ext cx="1202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21" y="715"/>
              <a:ext cx="1202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" y="721"/>
              <a:ext cx="1202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421" y="715"/>
              <a:ext cx="1202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427" y="721"/>
              <a:ext cx="1202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623" y="715"/>
              <a:ext cx="1367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9" y="721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1623" y="715"/>
              <a:ext cx="1367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1629" y="721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1829" y="1077"/>
              <a:ext cx="101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2990" y="715"/>
              <a:ext cx="1240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96" y="721"/>
              <a:ext cx="123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2990" y="715"/>
              <a:ext cx="1240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2996" y="721"/>
              <a:ext cx="123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3445" y="1077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230" y="715"/>
              <a:ext cx="1361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35" y="721"/>
              <a:ext cx="135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4230" y="715"/>
              <a:ext cx="1361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4235" y="721"/>
              <a:ext cx="135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4467" y="1077"/>
              <a:ext cx="9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5591" y="715"/>
              <a:ext cx="1367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94" y="721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5591" y="715"/>
              <a:ext cx="1367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5594" y="721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5802" y="1077"/>
              <a:ext cx="100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421" y="1585"/>
              <a:ext cx="1202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7" y="1590"/>
              <a:ext cx="1202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421" y="1585"/>
              <a:ext cx="1202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427" y="1590"/>
              <a:ext cx="1202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1623" y="1585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10" name="Picture 3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29" y="1590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1623" y="1585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1629" y="1590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1939" y="1701"/>
              <a:ext cx="84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ВУНЦ ВВС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1677" y="1872"/>
              <a:ext cx="12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1752" y="1872"/>
              <a:ext cx="52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2224" y="1872"/>
              <a:ext cx="10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2273" y="1872"/>
              <a:ext cx="76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воздушная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1985" y="2046"/>
              <a:ext cx="63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2572" y="2046"/>
              <a:ext cx="12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1692" y="2212"/>
              <a:ext cx="8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1724" y="2212"/>
              <a:ext cx="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1766" y="2212"/>
              <a:ext cx="41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ф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илиал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2252" y="2212"/>
              <a:ext cx="6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.Челябинск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2896" y="2212"/>
              <a:ext cx="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2990" y="1585"/>
              <a:ext cx="1240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27" name="Picture 5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96" y="1590"/>
              <a:ext cx="123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2990" y="1585"/>
              <a:ext cx="1240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2996" y="1590"/>
              <a:ext cx="123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3428" y="1583"/>
              <a:ext cx="45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454015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3239" y="1731"/>
              <a:ext cx="8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3024" y="1752"/>
              <a:ext cx="122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.Челябинск-15,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3359" y="1879"/>
              <a:ext cx="8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3114" y="1933"/>
              <a:ext cx="98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Городок-11, д.1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3024" y="2115"/>
              <a:ext cx="117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(351) 724-03-00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2978" y="2296"/>
              <a:ext cx="128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filial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_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vunc_chel@mail.ru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4230" y="1585"/>
              <a:ext cx="1361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0" name="Picture 8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35" y="1590"/>
              <a:ext cx="135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4230" y="1585"/>
              <a:ext cx="1361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2" name="Rectangle 90"/>
            <p:cNvSpPr>
              <a:spLocks noChangeArrowheads="1"/>
            </p:cNvSpPr>
            <p:nvPr/>
          </p:nvSpPr>
          <p:spPr bwMode="auto">
            <a:xfrm>
              <a:off x="4235" y="1590"/>
              <a:ext cx="135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4381" y="1946"/>
              <a:ext cx="509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Лётчик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4838" y="1946"/>
              <a:ext cx="10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4888" y="1946"/>
              <a:ext cx="61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штурман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6" name="Rectangle 94"/>
            <p:cNvSpPr>
              <a:spLocks noChangeArrowheads="1"/>
            </p:cNvSpPr>
            <p:nvPr/>
          </p:nvSpPr>
          <p:spPr bwMode="auto">
            <a:xfrm>
              <a:off x="5591" y="1585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7" name="Picture 9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94" y="1590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5591" y="1585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5594" y="1590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0" name="Rectangle 98"/>
            <p:cNvSpPr>
              <a:spLocks noChangeArrowheads="1"/>
            </p:cNvSpPr>
            <p:nvPr/>
          </p:nvSpPr>
          <p:spPr bwMode="auto">
            <a:xfrm>
              <a:off x="5853" y="1775"/>
              <a:ext cx="89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1" name="Rectangle 99"/>
            <p:cNvSpPr>
              <a:spLocks noChangeArrowheads="1"/>
            </p:cNvSpPr>
            <p:nvPr/>
          </p:nvSpPr>
          <p:spPr bwMode="auto">
            <a:xfrm>
              <a:off x="5896" y="1946"/>
              <a:ext cx="8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6045" y="2120"/>
              <a:ext cx="52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1623" y="2454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4" name="Picture 10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29" y="2459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1623" y="2454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1629" y="2459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7" name="Rectangle 105"/>
            <p:cNvSpPr>
              <a:spLocks noChangeArrowheads="1"/>
            </p:cNvSpPr>
            <p:nvPr/>
          </p:nvSpPr>
          <p:spPr bwMode="auto">
            <a:xfrm>
              <a:off x="1737" y="2644"/>
              <a:ext cx="119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" name="Rectangle 106"/>
            <p:cNvSpPr>
              <a:spLocks noChangeArrowheads="1"/>
            </p:cNvSpPr>
            <p:nvPr/>
          </p:nvSpPr>
          <p:spPr bwMode="auto">
            <a:xfrm>
              <a:off x="2121" y="2815"/>
              <a:ext cx="47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РВСН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1736" y="3001"/>
              <a:ext cx="9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" name="Rectangle 108"/>
            <p:cNvSpPr>
              <a:spLocks noChangeArrowheads="1"/>
            </p:cNvSpPr>
            <p:nvPr/>
          </p:nvSpPr>
          <p:spPr bwMode="auto">
            <a:xfrm>
              <a:off x="1779" y="3001"/>
              <a:ext cx="41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филиал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" name="Rectangle 110"/>
            <p:cNvSpPr>
              <a:spLocks noChangeArrowheads="1"/>
            </p:cNvSpPr>
            <p:nvPr/>
          </p:nvSpPr>
          <p:spPr bwMode="auto">
            <a:xfrm>
              <a:off x="2252" y="3001"/>
              <a:ext cx="63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.Серпухов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" name="Rectangle 111"/>
            <p:cNvSpPr>
              <a:spLocks noChangeArrowheads="1"/>
            </p:cNvSpPr>
            <p:nvPr/>
          </p:nvSpPr>
          <p:spPr bwMode="auto">
            <a:xfrm>
              <a:off x="2852" y="3001"/>
              <a:ext cx="127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2990" y="2454"/>
              <a:ext cx="1240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85" name="Picture 11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96" y="2459"/>
              <a:ext cx="123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86" name="Rectangle 114"/>
            <p:cNvSpPr>
              <a:spLocks noChangeArrowheads="1"/>
            </p:cNvSpPr>
            <p:nvPr/>
          </p:nvSpPr>
          <p:spPr bwMode="auto">
            <a:xfrm>
              <a:off x="2990" y="2454"/>
              <a:ext cx="1240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7" name="Rectangle 115"/>
            <p:cNvSpPr>
              <a:spLocks noChangeArrowheads="1"/>
            </p:cNvSpPr>
            <p:nvPr/>
          </p:nvSpPr>
          <p:spPr bwMode="auto">
            <a:xfrm>
              <a:off x="2996" y="2459"/>
              <a:ext cx="123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3428" y="2458"/>
              <a:ext cx="48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142210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3" name="Rectangle 121"/>
            <p:cNvSpPr>
              <a:spLocks noChangeArrowheads="1"/>
            </p:cNvSpPr>
            <p:nvPr/>
          </p:nvSpPr>
          <p:spPr bwMode="auto">
            <a:xfrm>
              <a:off x="3024" y="2614"/>
              <a:ext cx="11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.Серпухов, ул.Бригадная,</a:t>
              </a:r>
              <a:r>
                <a:rPr kumimoji="0" lang="ru-RU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д.17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3114" y="2976"/>
              <a:ext cx="9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(4967) 72-19-11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>
              <a:off x="2978" y="3158"/>
              <a:ext cx="12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arvsn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-serp@mil.ru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6" name="Rectangle 144"/>
            <p:cNvSpPr>
              <a:spLocks noChangeArrowheads="1"/>
            </p:cNvSpPr>
            <p:nvPr/>
          </p:nvSpPr>
          <p:spPr bwMode="auto">
            <a:xfrm>
              <a:off x="4230" y="2454"/>
              <a:ext cx="1361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17" name="Picture 14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35" y="2459"/>
              <a:ext cx="135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18" name="Rectangle 146"/>
            <p:cNvSpPr>
              <a:spLocks noChangeArrowheads="1"/>
            </p:cNvSpPr>
            <p:nvPr/>
          </p:nvSpPr>
          <p:spPr bwMode="auto">
            <a:xfrm>
              <a:off x="4230" y="2454"/>
              <a:ext cx="1361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9" name="Rectangle 147"/>
            <p:cNvSpPr>
              <a:spLocks noChangeArrowheads="1"/>
            </p:cNvSpPr>
            <p:nvPr/>
          </p:nvSpPr>
          <p:spPr bwMode="auto">
            <a:xfrm>
              <a:off x="4235" y="2459"/>
              <a:ext cx="135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0" name="Rectangle 148"/>
            <p:cNvSpPr>
              <a:spLocks noChangeArrowheads="1"/>
            </p:cNvSpPr>
            <p:nvPr/>
          </p:nvSpPr>
          <p:spPr bwMode="auto">
            <a:xfrm>
              <a:off x="4389" y="2730"/>
              <a:ext cx="55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Ракетно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1" name="Rectangle 149"/>
            <p:cNvSpPr>
              <a:spLocks noChangeArrowheads="1"/>
            </p:cNvSpPr>
            <p:nvPr/>
          </p:nvSpPr>
          <p:spPr bwMode="auto">
            <a:xfrm>
              <a:off x="4894" y="2730"/>
              <a:ext cx="10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2" name="Rectangle 150"/>
            <p:cNvSpPr>
              <a:spLocks noChangeArrowheads="1"/>
            </p:cNvSpPr>
            <p:nvPr/>
          </p:nvSpPr>
          <p:spPr bwMode="auto">
            <a:xfrm>
              <a:off x="4943" y="2730"/>
              <a:ext cx="59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ядерное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3" name="Rectangle 151"/>
            <p:cNvSpPr>
              <a:spLocks noChangeArrowheads="1"/>
            </p:cNvSpPr>
            <p:nvPr/>
          </p:nvSpPr>
          <p:spPr bwMode="auto">
            <a:xfrm>
              <a:off x="4538" y="2903"/>
              <a:ext cx="80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4" name="Rectangle 152"/>
            <p:cNvSpPr>
              <a:spLocks noChangeArrowheads="1"/>
            </p:cNvSpPr>
            <p:nvPr/>
          </p:nvSpPr>
          <p:spPr bwMode="auto">
            <a:xfrm>
              <a:off x="5591" y="2454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25" name="Picture 15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94" y="2459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26" name="Rectangle 154"/>
            <p:cNvSpPr>
              <a:spLocks noChangeArrowheads="1"/>
            </p:cNvSpPr>
            <p:nvPr/>
          </p:nvSpPr>
          <p:spPr bwMode="auto">
            <a:xfrm>
              <a:off x="5591" y="2454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7" name="Rectangle 155"/>
            <p:cNvSpPr>
              <a:spLocks noChangeArrowheads="1"/>
            </p:cNvSpPr>
            <p:nvPr/>
          </p:nvSpPr>
          <p:spPr bwMode="auto">
            <a:xfrm>
              <a:off x="5594" y="2459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8" name="Rectangle 156"/>
            <p:cNvSpPr>
              <a:spLocks noChangeArrowheads="1"/>
            </p:cNvSpPr>
            <p:nvPr/>
          </p:nvSpPr>
          <p:spPr bwMode="auto">
            <a:xfrm>
              <a:off x="5853" y="2644"/>
              <a:ext cx="89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9" name="Rectangle 157"/>
            <p:cNvSpPr>
              <a:spLocks noChangeArrowheads="1"/>
            </p:cNvSpPr>
            <p:nvPr/>
          </p:nvSpPr>
          <p:spPr bwMode="auto">
            <a:xfrm>
              <a:off x="5896" y="2815"/>
              <a:ext cx="8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0" name="Rectangle 158"/>
            <p:cNvSpPr>
              <a:spLocks noChangeArrowheads="1"/>
            </p:cNvSpPr>
            <p:nvPr/>
          </p:nvSpPr>
          <p:spPr bwMode="auto">
            <a:xfrm>
              <a:off x="6045" y="2989"/>
              <a:ext cx="52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31" name="Picture 15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10" y="1634"/>
              <a:ext cx="1081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32" name="Picture 16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10" y="2497"/>
              <a:ext cx="1100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592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4100" name="Group 4"/>
          <p:cNvGrpSpPr>
            <a:grpSpLocks noChangeAspect="1"/>
          </p:cNvGrpSpPr>
          <p:nvPr/>
        </p:nvGrpSpPr>
        <p:grpSpPr bwMode="auto">
          <a:xfrm>
            <a:off x="660400" y="1196975"/>
            <a:ext cx="10331450" cy="4349750"/>
            <a:chOff x="416" y="754"/>
            <a:chExt cx="6508" cy="2740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6" y="754"/>
              <a:ext cx="6508" cy="2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22" y="760"/>
              <a:ext cx="1193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" y="765"/>
              <a:ext cx="1193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422" y="760"/>
              <a:ext cx="1193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428" y="765"/>
              <a:ext cx="1193" cy="8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615" y="760"/>
              <a:ext cx="1358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21" y="765"/>
              <a:ext cx="1357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615" y="760"/>
              <a:ext cx="1358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621" y="765"/>
              <a:ext cx="1357" cy="8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819" y="1107"/>
              <a:ext cx="106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973" y="760"/>
              <a:ext cx="1230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8" y="765"/>
              <a:ext cx="1230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2973" y="760"/>
              <a:ext cx="1230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2978" y="765"/>
              <a:ext cx="1230" cy="8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3424" y="1107"/>
              <a:ext cx="36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4203" y="760"/>
              <a:ext cx="1351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08" y="765"/>
              <a:ext cx="1349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4203" y="760"/>
              <a:ext cx="1351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4208" y="765"/>
              <a:ext cx="1349" cy="8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4438" y="1107"/>
              <a:ext cx="85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5554" y="760"/>
              <a:ext cx="1357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57" y="765"/>
              <a:ext cx="1357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5554" y="760"/>
              <a:ext cx="1357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5557" y="765"/>
              <a:ext cx="1357" cy="8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5763" y="1107"/>
              <a:ext cx="104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422" y="1604"/>
              <a:ext cx="1193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8" y="1609"/>
              <a:ext cx="1193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422" y="1604"/>
              <a:ext cx="1193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428" y="1609"/>
              <a:ext cx="1193" cy="1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1615" y="1604"/>
              <a:ext cx="1358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30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21" y="1609"/>
              <a:ext cx="1357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1615" y="1604"/>
              <a:ext cx="1358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1621" y="1609"/>
              <a:ext cx="1357" cy="1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1988" y="2212"/>
              <a:ext cx="7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Рязанское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1713" y="2381"/>
              <a:ext cx="123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высшее воздушно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2843" y="2381"/>
              <a:ext cx="11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1986" y="2547"/>
              <a:ext cx="7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десантное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1667" y="2716"/>
              <a:ext cx="137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командное училище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2973" y="1604"/>
              <a:ext cx="1230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39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78" y="1609"/>
              <a:ext cx="123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3024" y="1616"/>
              <a:ext cx="1230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2978" y="1609"/>
              <a:ext cx="1230" cy="1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3407" y="2188"/>
              <a:ext cx="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390031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3327" y="2333"/>
              <a:ext cx="8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2978" y="2341"/>
              <a:ext cx="122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Рязань, 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пл.Маргелова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д.1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3114" y="2704"/>
              <a:ext cx="9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(4912) 72-15-42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3114" y="2931"/>
              <a:ext cx="89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vvdku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@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4203" y="1604"/>
              <a:ext cx="1351" cy="53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70" name="Picture 7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08" y="1609"/>
              <a:ext cx="1349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4203" y="1604"/>
              <a:ext cx="1351" cy="53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2" name="Rectangle 76"/>
            <p:cNvSpPr>
              <a:spLocks noChangeArrowheads="1"/>
            </p:cNvSpPr>
            <p:nvPr/>
          </p:nvSpPr>
          <p:spPr bwMode="auto">
            <a:xfrm>
              <a:off x="4208" y="1609"/>
              <a:ext cx="1349" cy="5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3" name="Rectangle 77"/>
            <p:cNvSpPr>
              <a:spLocks noChangeArrowheads="1"/>
            </p:cNvSpPr>
            <p:nvPr/>
          </p:nvSpPr>
          <p:spPr bwMode="auto">
            <a:xfrm>
              <a:off x="4509" y="1708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Управление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4" name="Rectangle 78"/>
            <p:cNvSpPr>
              <a:spLocks noChangeArrowheads="1"/>
            </p:cNvSpPr>
            <p:nvPr/>
          </p:nvSpPr>
          <p:spPr bwMode="auto">
            <a:xfrm>
              <a:off x="4515" y="1877"/>
              <a:ext cx="82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персоналом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5" name="Rectangle 79"/>
            <p:cNvSpPr>
              <a:spLocks noChangeArrowheads="1"/>
            </p:cNvSpPr>
            <p:nvPr/>
          </p:nvSpPr>
          <p:spPr bwMode="auto">
            <a:xfrm>
              <a:off x="5554" y="1604"/>
              <a:ext cx="1357" cy="53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76" name="Picture 8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57" y="1609"/>
              <a:ext cx="1357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7" name="Rectangle 81"/>
            <p:cNvSpPr>
              <a:spLocks noChangeArrowheads="1"/>
            </p:cNvSpPr>
            <p:nvPr/>
          </p:nvSpPr>
          <p:spPr bwMode="auto">
            <a:xfrm>
              <a:off x="5554" y="1604"/>
              <a:ext cx="1357" cy="53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8" name="Rectangle 82"/>
            <p:cNvSpPr>
              <a:spLocks noChangeArrowheads="1"/>
            </p:cNvSpPr>
            <p:nvPr/>
          </p:nvSpPr>
          <p:spPr bwMode="auto">
            <a:xfrm>
              <a:off x="5557" y="1609"/>
              <a:ext cx="1357" cy="5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9" name="Rectangle 83"/>
            <p:cNvSpPr>
              <a:spLocks noChangeArrowheads="1"/>
            </p:cNvSpPr>
            <p:nvPr/>
          </p:nvSpPr>
          <p:spPr bwMode="auto">
            <a:xfrm>
              <a:off x="5815" y="1626"/>
              <a:ext cx="9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0" name="Rectangle 84"/>
            <p:cNvSpPr>
              <a:spLocks noChangeArrowheads="1"/>
            </p:cNvSpPr>
            <p:nvPr/>
          </p:nvSpPr>
          <p:spPr bwMode="auto">
            <a:xfrm>
              <a:off x="5857" y="1792"/>
              <a:ext cx="8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1" name="Rectangle 85"/>
            <p:cNvSpPr>
              <a:spLocks noChangeArrowheads="1"/>
            </p:cNvSpPr>
            <p:nvPr/>
          </p:nvSpPr>
          <p:spPr bwMode="auto">
            <a:xfrm>
              <a:off x="5726" y="1961"/>
              <a:ext cx="11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2" name="Rectangle 86"/>
            <p:cNvSpPr>
              <a:spLocks noChangeArrowheads="1"/>
            </p:cNvSpPr>
            <p:nvPr/>
          </p:nvSpPr>
          <p:spPr bwMode="auto">
            <a:xfrm>
              <a:off x="4203" y="2136"/>
              <a:ext cx="1351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83" name="Picture 8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08" y="2138"/>
              <a:ext cx="134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4" name="Rectangle 88"/>
            <p:cNvSpPr>
              <a:spLocks noChangeArrowheads="1"/>
            </p:cNvSpPr>
            <p:nvPr/>
          </p:nvSpPr>
          <p:spPr bwMode="auto">
            <a:xfrm>
              <a:off x="4203" y="2136"/>
              <a:ext cx="1351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5" name="Rectangle 89"/>
            <p:cNvSpPr>
              <a:spLocks noChangeArrowheads="1"/>
            </p:cNvSpPr>
            <p:nvPr/>
          </p:nvSpPr>
          <p:spPr bwMode="auto">
            <a:xfrm>
              <a:off x="4208" y="2138"/>
              <a:ext cx="1349" cy="6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6" name="Rectangle 90"/>
            <p:cNvSpPr>
              <a:spLocks noChangeArrowheads="1"/>
            </p:cNvSpPr>
            <p:nvPr/>
          </p:nvSpPr>
          <p:spPr bwMode="auto">
            <a:xfrm>
              <a:off x="4335" y="2239"/>
              <a:ext cx="119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Переводоведение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7" name="Rectangle 91"/>
            <p:cNvSpPr>
              <a:spLocks noChangeArrowheads="1"/>
            </p:cNvSpPr>
            <p:nvPr/>
          </p:nvSpPr>
          <p:spPr bwMode="auto">
            <a:xfrm>
              <a:off x="4435" y="2402"/>
              <a:ext cx="10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8" name="Rectangle 92"/>
            <p:cNvSpPr>
              <a:spLocks noChangeArrowheads="1"/>
            </p:cNvSpPr>
            <p:nvPr/>
          </p:nvSpPr>
          <p:spPr bwMode="auto">
            <a:xfrm>
              <a:off x="4481" y="2402"/>
              <a:ext cx="100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 в том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9" name="Rectangle 93"/>
            <p:cNvSpPr>
              <a:spLocks noChangeArrowheads="1"/>
            </p:cNvSpPr>
            <p:nvPr/>
          </p:nvSpPr>
          <p:spPr bwMode="auto">
            <a:xfrm>
              <a:off x="4697" y="2559"/>
              <a:ext cx="41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0" name="Rectangle 94"/>
            <p:cNvSpPr>
              <a:spLocks noChangeArrowheads="1"/>
            </p:cNvSpPr>
            <p:nvPr/>
          </p:nvSpPr>
          <p:spPr bwMode="auto">
            <a:xfrm>
              <a:off x="5029" y="2559"/>
              <a:ext cx="10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1" name="Rectangle 95"/>
            <p:cNvSpPr>
              <a:spLocks noChangeArrowheads="1"/>
            </p:cNvSpPr>
            <p:nvPr/>
          </p:nvSpPr>
          <p:spPr bwMode="auto">
            <a:xfrm>
              <a:off x="5554" y="2136"/>
              <a:ext cx="1357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92" name="Picture 9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557" y="2138"/>
              <a:ext cx="1357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3" name="Rectangle 97"/>
            <p:cNvSpPr>
              <a:spLocks noChangeArrowheads="1"/>
            </p:cNvSpPr>
            <p:nvPr/>
          </p:nvSpPr>
          <p:spPr bwMode="auto">
            <a:xfrm>
              <a:off x="5554" y="2136"/>
              <a:ext cx="1357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4" name="Rectangle 98"/>
            <p:cNvSpPr>
              <a:spLocks noChangeArrowheads="1"/>
            </p:cNvSpPr>
            <p:nvPr/>
          </p:nvSpPr>
          <p:spPr bwMode="auto">
            <a:xfrm>
              <a:off x="5557" y="2138"/>
              <a:ext cx="1357" cy="6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5" name="Rectangle 99"/>
            <p:cNvSpPr>
              <a:spLocks noChangeArrowheads="1"/>
            </p:cNvSpPr>
            <p:nvPr/>
          </p:nvSpPr>
          <p:spPr bwMode="auto">
            <a:xfrm>
              <a:off x="5815" y="2143"/>
              <a:ext cx="9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6" name="Rectangle 100"/>
            <p:cNvSpPr>
              <a:spLocks noChangeArrowheads="1"/>
            </p:cNvSpPr>
            <p:nvPr/>
          </p:nvSpPr>
          <p:spPr bwMode="auto">
            <a:xfrm>
              <a:off x="5899" y="2309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Немецкий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7" name="Rectangle 101"/>
            <p:cNvSpPr>
              <a:spLocks noChangeArrowheads="1"/>
            </p:cNvSpPr>
            <p:nvPr/>
          </p:nvSpPr>
          <p:spPr bwMode="auto">
            <a:xfrm>
              <a:off x="6538" y="2309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" name="Rectangle 102"/>
            <p:cNvSpPr>
              <a:spLocks noChangeArrowheads="1"/>
            </p:cNvSpPr>
            <p:nvPr/>
          </p:nvSpPr>
          <p:spPr bwMode="auto">
            <a:xfrm>
              <a:off x="5874" y="2477"/>
              <a:ext cx="81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английский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5974" y="2644"/>
              <a:ext cx="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История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" name="Rectangle 104"/>
            <p:cNvSpPr>
              <a:spLocks noChangeArrowheads="1"/>
            </p:cNvSpPr>
            <p:nvPr/>
          </p:nvSpPr>
          <p:spPr bwMode="auto">
            <a:xfrm>
              <a:off x="5554" y="2806"/>
              <a:ext cx="1357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201" name="Picture 10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557" y="2811"/>
              <a:ext cx="1357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2" name="Rectangle 106"/>
            <p:cNvSpPr>
              <a:spLocks noChangeArrowheads="1"/>
            </p:cNvSpPr>
            <p:nvPr/>
          </p:nvSpPr>
          <p:spPr bwMode="auto">
            <a:xfrm>
              <a:off x="5554" y="2806"/>
              <a:ext cx="1357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3" name="Rectangle 107"/>
            <p:cNvSpPr>
              <a:spLocks noChangeArrowheads="1"/>
            </p:cNvSpPr>
            <p:nvPr/>
          </p:nvSpPr>
          <p:spPr bwMode="auto">
            <a:xfrm>
              <a:off x="5557" y="2811"/>
              <a:ext cx="1357" cy="6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4" name="Rectangle 108"/>
            <p:cNvSpPr>
              <a:spLocks noChangeArrowheads="1"/>
            </p:cNvSpPr>
            <p:nvPr/>
          </p:nvSpPr>
          <p:spPr bwMode="auto">
            <a:xfrm>
              <a:off x="5815" y="2898"/>
              <a:ext cx="9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5" name="Rectangle 109"/>
            <p:cNvSpPr>
              <a:spLocks noChangeArrowheads="1"/>
            </p:cNvSpPr>
            <p:nvPr/>
          </p:nvSpPr>
          <p:spPr bwMode="auto">
            <a:xfrm>
              <a:off x="5857" y="3067"/>
              <a:ext cx="85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" name="Rectangle 110"/>
            <p:cNvSpPr>
              <a:spLocks noChangeArrowheads="1"/>
            </p:cNvSpPr>
            <p:nvPr/>
          </p:nvSpPr>
          <p:spPr bwMode="auto">
            <a:xfrm>
              <a:off x="6004" y="3233"/>
              <a:ext cx="5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7" name="Rectangle 111"/>
            <p:cNvSpPr>
              <a:spLocks noChangeArrowheads="1"/>
            </p:cNvSpPr>
            <p:nvPr/>
          </p:nvSpPr>
          <p:spPr bwMode="auto">
            <a:xfrm>
              <a:off x="4203" y="2806"/>
              <a:ext cx="1351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208" name="Picture 11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08" y="2811"/>
              <a:ext cx="134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4203" y="2806"/>
              <a:ext cx="1351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0" name="Rectangle 114"/>
            <p:cNvSpPr>
              <a:spLocks noChangeArrowheads="1"/>
            </p:cNvSpPr>
            <p:nvPr/>
          </p:nvSpPr>
          <p:spPr bwMode="auto">
            <a:xfrm>
              <a:off x="4208" y="2811"/>
              <a:ext cx="1349" cy="6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1" name="Rectangle 115"/>
            <p:cNvSpPr>
              <a:spLocks noChangeArrowheads="1"/>
            </p:cNvSpPr>
            <p:nvPr/>
          </p:nvSpPr>
          <p:spPr bwMode="auto">
            <a:xfrm>
              <a:off x="4604" y="2982"/>
              <a:ext cx="6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Системы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2" name="Rectangle 116"/>
            <p:cNvSpPr>
              <a:spLocks noChangeArrowheads="1"/>
            </p:cNvSpPr>
            <p:nvPr/>
          </p:nvSpPr>
          <p:spPr bwMode="auto">
            <a:xfrm>
              <a:off x="4295" y="3151"/>
              <a:ext cx="127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специальной связи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13" name="Picture 11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0" y="1901"/>
              <a:ext cx="1069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632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5124" name="Group 4"/>
          <p:cNvGrpSpPr>
            <a:grpSpLocks noChangeAspect="1"/>
          </p:cNvGrpSpPr>
          <p:nvPr/>
        </p:nvGrpSpPr>
        <p:grpSpPr bwMode="auto">
          <a:xfrm>
            <a:off x="695325" y="1252538"/>
            <a:ext cx="10440988" cy="4864310"/>
            <a:chOff x="438" y="789"/>
            <a:chExt cx="6577" cy="2685"/>
          </a:xfrm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8" y="789"/>
              <a:ext cx="6577" cy="2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444" y="795"/>
              <a:ext cx="1207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8" y="799"/>
              <a:ext cx="1207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444" y="795"/>
              <a:ext cx="1207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448" y="799"/>
              <a:ext cx="1207" cy="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651" y="795"/>
              <a:ext cx="1373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5" y="799"/>
              <a:ext cx="137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651" y="795"/>
              <a:ext cx="1373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655" y="799"/>
              <a:ext cx="1373" cy="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856" y="1131"/>
              <a:ext cx="101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3024" y="795"/>
              <a:ext cx="1245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28" y="799"/>
              <a:ext cx="1244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3024" y="795"/>
              <a:ext cx="1245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3028" y="799"/>
              <a:ext cx="1244" cy="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3478" y="1131"/>
              <a:ext cx="36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4269" y="795"/>
              <a:ext cx="1367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72" y="799"/>
              <a:ext cx="1365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4269" y="795"/>
              <a:ext cx="1367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4272" y="799"/>
              <a:ext cx="1365" cy="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4505" y="1131"/>
              <a:ext cx="85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5636" y="795"/>
              <a:ext cx="1373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45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37" y="799"/>
              <a:ext cx="137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5636" y="795"/>
              <a:ext cx="1373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5637" y="799"/>
              <a:ext cx="1373" cy="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5845" y="1131"/>
              <a:ext cx="100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444" y="1619"/>
              <a:ext cx="1207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50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8" y="1623"/>
              <a:ext cx="1207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444" y="1619"/>
              <a:ext cx="1207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48" y="1623"/>
              <a:ext cx="1207" cy="18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1651" y="1619"/>
              <a:ext cx="1373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54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55" y="1623"/>
              <a:ext cx="1373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1651" y="1619"/>
              <a:ext cx="1373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1655" y="1623"/>
              <a:ext cx="1373" cy="18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1967" y="2294"/>
              <a:ext cx="83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ВУНЦ ВВС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1704" y="2458"/>
              <a:ext cx="1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1778" y="2458"/>
              <a:ext cx="52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2252" y="2458"/>
              <a:ext cx="10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2302" y="2458"/>
              <a:ext cx="76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воздушная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2012" y="2623"/>
              <a:ext cx="63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2602" y="2623"/>
              <a:ext cx="1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3024" y="1619"/>
              <a:ext cx="1245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65" name="Picture 4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28" y="1623"/>
              <a:ext cx="1244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3024" y="1619"/>
              <a:ext cx="1245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3028" y="1623"/>
              <a:ext cx="1244" cy="18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3461" y="2119"/>
              <a:ext cx="43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394064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auto">
            <a:xfrm>
              <a:off x="3318" y="2260"/>
              <a:ext cx="8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3350" y="2260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3402" y="2260"/>
              <a:ext cx="12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3466" y="2260"/>
              <a:ext cx="56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Воронеж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3956" y="2260"/>
              <a:ext cx="12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3352" y="2400"/>
              <a:ext cx="18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3479" y="2400"/>
              <a:ext cx="12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3543" y="2400"/>
              <a:ext cx="51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Старых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3098" y="2540"/>
              <a:ext cx="71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Большевиков,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3931" y="2547"/>
              <a:ext cx="30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д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.54А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3264" y="2681"/>
              <a:ext cx="9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3307" y="2681"/>
              <a:ext cx="2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473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3499" y="2681"/>
              <a:ext cx="12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3573" y="2681"/>
              <a:ext cx="2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226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3765" y="2681"/>
              <a:ext cx="9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3807" y="2681"/>
              <a:ext cx="18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0" name="Rectangle 70"/>
            <p:cNvSpPr>
              <a:spLocks noChangeArrowheads="1"/>
            </p:cNvSpPr>
            <p:nvPr/>
          </p:nvSpPr>
          <p:spPr bwMode="auto">
            <a:xfrm>
              <a:off x="3935" y="2681"/>
              <a:ext cx="9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3977" y="2681"/>
              <a:ext cx="18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>
              <a:off x="3296" y="2825"/>
              <a:ext cx="28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vva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4" name="Rectangle 74"/>
            <p:cNvSpPr>
              <a:spLocks noChangeArrowheads="1"/>
            </p:cNvSpPr>
            <p:nvPr/>
          </p:nvSpPr>
          <p:spPr bwMode="auto">
            <a:xfrm>
              <a:off x="3607" y="2821"/>
              <a:ext cx="23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5" name="Rectangle 75"/>
            <p:cNvSpPr>
              <a:spLocks noChangeArrowheads="1"/>
            </p:cNvSpPr>
            <p:nvPr/>
          </p:nvSpPr>
          <p:spPr bwMode="auto">
            <a:xfrm>
              <a:off x="3777" y="2821"/>
              <a:ext cx="8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3809" y="2821"/>
              <a:ext cx="16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7" name="Rectangle 77"/>
            <p:cNvSpPr>
              <a:spLocks noChangeArrowheads="1"/>
            </p:cNvSpPr>
            <p:nvPr/>
          </p:nvSpPr>
          <p:spPr bwMode="auto">
            <a:xfrm>
              <a:off x="4269" y="1619"/>
              <a:ext cx="1367" cy="52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98" name="Picture 7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72" y="1623"/>
              <a:ext cx="1365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99" name="Rectangle 79"/>
            <p:cNvSpPr>
              <a:spLocks noChangeArrowheads="1"/>
            </p:cNvSpPr>
            <p:nvPr/>
          </p:nvSpPr>
          <p:spPr bwMode="auto">
            <a:xfrm>
              <a:off x="4269" y="1619"/>
              <a:ext cx="1367" cy="52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0" name="Rectangle 80"/>
            <p:cNvSpPr>
              <a:spLocks noChangeArrowheads="1"/>
            </p:cNvSpPr>
            <p:nvPr/>
          </p:nvSpPr>
          <p:spPr bwMode="auto">
            <a:xfrm>
              <a:off x="4272" y="1623"/>
              <a:ext cx="1365" cy="5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1" name="Rectangle 81"/>
            <p:cNvSpPr>
              <a:spLocks noChangeArrowheads="1"/>
            </p:cNvSpPr>
            <p:nvPr/>
          </p:nvSpPr>
          <p:spPr bwMode="auto">
            <a:xfrm>
              <a:off x="4488" y="1638"/>
              <a:ext cx="101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Инженерные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2" name="Rectangle 82"/>
            <p:cNvSpPr>
              <a:spLocks noChangeArrowheads="1"/>
            </p:cNvSpPr>
            <p:nvPr/>
          </p:nvSpPr>
          <p:spPr bwMode="auto">
            <a:xfrm>
              <a:off x="4732" y="1802"/>
              <a:ext cx="53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лётные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4485" y="1967"/>
              <a:ext cx="98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специальности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4" name="Rectangle 84"/>
            <p:cNvSpPr>
              <a:spLocks noChangeArrowheads="1"/>
            </p:cNvSpPr>
            <p:nvPr/>
          </p:nvSpPr>
          <p:spPr bwMode="auto">
            <a:xfrm>
              <a:off x="5636" y="1619"/>
              <a:ext cx="1373" cy="52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05" name="Picture 8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37" y="1623"/>
              <a:ext cx="1373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06" name="Rectangle 86"/>
            <p:cNvSpPr>
              <a:spLocks noChangeArrowheads="1"/>
            </p:cNvSpPr>
            <p:nvPr/>
          </p:nvSpPr>
          <p:spPr bwMode="auto">
            <a:xfrm>
              <a:off x="5636" y="1619"/>
              <a:ext cx="1373" cy="52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7" name="Rectangle 87"/>
            <p:cNvSpPr>
              <a:spLocks noChangeArrowheads="1"/>
            </p:cNvSpPr>
            <p:nvPr/>
          </p:nvSpPr>
          <p:spPr bwMode="auto">
            <a:xfrm>
              <a:off x="5637" y="1623"/>
              <a:ext cx="1373" cy="5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8" name="Rectangle 88"/>
            <p:cNvSpPr>
              <a:spLocks noChangeArrowheads="1"/>
            </p:cNvSpPr>
            <p:nvPr/>
          </p:nvSpPr>
          <p:spPr bwMode="auto">
            <a:xfrm>
              <a:off x="5897" y="1638"/>
              <a:ext cx="90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9" name="Rectangle 89"/>
            <p:cNvSpPr>
              <a:spLocks noChangeArrowheads="1"/>
            </p:cNvSpPr>
            <p:nvPr/>
          </p:nvSpPr>
          <p:spPr bwMode="auto">
            <a:xfrm>
              <a:off x="5940" y="1802"/>
              <a:ext cx="81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0" name="Rectangle 90"/>
            <p:cNvSpPr>
              <a:spLocks noChangeArrowheads="1"/>
            </p:cNvSpPr>
            <p:nvPr/>
          </p:nvSpPr>
          <p:spPr bwMode="auto">
            <a:xfrm>
              <a:off x="6089" y="1967"/>
              <a:ext cx="52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1" name="Rectangle 91"/>
            <p:cNvSpPr>
              <a:spLocks noChangeArrowheads="1"/>
            </p:cNvSpPr>
            <p:nvPr/>
          </p:nvSpPr>
          <p:spPr bwMode="auto">
            <a:xfrm>
              <a:off x="4269" y="2140"/>
              <a:ext cx="1367" cy="6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12" name="Picture 9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72" y="2140"/>
              <a:ext cx="1365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13" name="Rectangle 93"/>
            <p:cNvSpPr>
              <a:spLocks noChangeArrowheads="1"/>
            </p:cNvSpPr>
            <p:nvPr/>
          </p:nvSpPr>
          <p:spPr bwMode="auto">
            <a:xfrm>
              <a:off x="4269" y="2140"/>
              <a:ext cx="1367" cy="6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4" name="Rectangle 94"/>
            <p:cNvSpPr>
              <a:spLocks noChangeArrowheads="1"/>
            </p:cNvSpPr>
            <p:nvPr/>
          </p:nvSpPr>
          <p:spPr bwMode="auto">
            <a:xfrm>
              <a:off x="4272" y="2140"/>
              <a:ext cx="1365" cy="65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5" name="Rectangle 95"/>
            <p:cNvSpPr>
              <a:spLocks noChangeArrowheads="1"/>
            </p:cNvSpPr>
            <p:nvPr/>
          </p:nvSpPr>
          <p:spPr bwMode="auto">
            <a:xfrm>
              <a:off x="4502" y="2389"/>
              <a:ext cx="9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Метеорология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5636" y="2140"/>
              <a:ext cx="1373" cy="6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17" name="Picture 9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637" y="2140"/>
              <a:ext cx="1373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>
              <a:off x="5636" y="2140"/>
              <a:ext cx="1373" cy="6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9" name="Rectangle 99"/>
            <p:cNvSpPr>
              <a:spLocks noChangeArrowheads="1"/>
            </p:cNvSpPr>
            <p:nvPr/>
          </p:nvSpPr>
          <p:spPr bwMode="auto">
            <a:xfrm>
              <a:off x="5637" y="2140"/>
              <a:ext cx="1373" cy="65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5897" y="2227"/>
              <a:ext cx="90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1" name="Rectangle 101"/>
            <p:cNvSpPr>
              <a:spLocks noChangeArrowheads="1"/>
            </p:cNvSpPr>
            <p:nvPr/>
          </p:nvSpPr>
          <p:spPr bwMode="auto">
            <a:xfrm>
              <a:off x="5940" y="2389"/>
              <a:ext cx="8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" name="Rectangle 102"/>
            <p:cNvSpPr>
              <a:spLocks noChangeArrowheads="1"/>
            </p:cNvSpPr>
            <p:nvPr/>
          </p:nvSpPr>
          <p:spPr bwMode="auto">
            <a:xfrm>
              <a:off x="5990" y="2553"/>
              <a:ext cx="75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География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" name="Rectangle 103"/>
            <p:cNvSpPr>
              <a:spLocks noChangeArrowheads="1"/>
            </p:cNvSpPr>
            <p:nvPr/>
          </p:nvSpPr>
          <p:spPr bwMode="auto">
            <a:xfrm>
              <a:off x="5636" y="2794"/>
              <a:ext cx="1373" cy="6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24" name="Picture 10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37" y="2797"/>
              <a:ext cx="1373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" name="Rectangle 105"/>
            <p:cNvSpPr>
              <a:spLocks noChangeArrowheads="1"/>
            </p:cNvSpPr>
            <p:nvPr/>
          </p:nvSpPr>
          <p:spPr bwMode="auto">
            <a:xfrm>
              <a:off x="5636" y="2794"/>
              <a:ext cx="1373" cy="6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6" name="Rectangle 106"/>
            <p:cNvSpPr>
              <a:spLocks noChangeArrowheads="1"/>
            </p:cNvSpPr>
            <p:nvPr/>
          </p:nvSpPr>
          <p:spPr bwMode="auto">
            <a:xfrm>
              <a:off x="5637" y="2797"/>
              <a:ext cx="1373" cy="6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5897" y="2883"/>
              <a:ext cx="90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" name="Rectangle 108"/>
            <p:cNvSpPr>
              <a:spLocks noChangeArrowheads="1"/>
            </p:cNvSpPr>
            <p:nvPr/>
          </p:nvSpPr>
          <p:spPr bwMode="auto">
            <a:xfrm>
              <a:off x="5940" y="3048"/>
              <a:ext cx="81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" name="Rectangle 109"/>
            <p:cNvSpPr>
              <a:spLocks noChangeArrowheads="1"/>
            </p:cNvSpPr>
            <p:nvPr/>
          </p:nvSpPr>
          <p:spPr bwMode="auto">
            <a:xfrm>
              <a:off x="5888" y="3210"/>
              <a:ext cx="92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" name="Rectangle 110"/>
            <p:cNvSpPr>
              <a:spLocks noChangeArrowheads="1"/>
            </p:cNvSpPr>
            <p:nvPr/>
          </p:nvSpPr>
          <p:spPr bwMode="auto">
            <a:xfrm>
              <a:off x="4269" y="2794"/>
              <a:ext cx="1367" cy="6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31" name="Picture 11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72" y="2797"/>
              <a:ext cx="1365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32" name="Rectangle 112"/>
            <p:cNvSpPr>
              <a:spLocks noChangeArrowheads="1"/>
            </p:cNvSpPr>
            <p:nvPr/>
          </p:nvSpPr>
          <p:spPr bwMode="auto">
            <a:xfrm>
              <a:off x="4269" y="2794"/>
              <a:ext cx="1367" cy="6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3" name="Rectangle 113"/>
            <p:cNvSpPr>
              <a:spLocks noChangeArrowheads="1"/>
            </p:cNvSpPr>
            <p:nvPr/>
          </p:nvSpPr>
          <p:spPr bwMode="auto">
            <a:xfrm>
              <a:off x="4272" y="2797"/>
              <a:ext cx="1365" cy="6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4" name="Rectangle 114"/>
            <p:cNvSpPr>
              <a:spLocks noChangeArrowheads="1"/>
            </p:cNvSpPr>
            <p:nvPr/>
          </p:nvSpPr>
          <p:spPr bwMode="auto">
            <a:xfrm>
              <a:off x="4576" y="2801"/>
              <a:ext cx="84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Управление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564" y="2965"/>
              <a:ext cx="7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персоналом</a:t>
              </a: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7" name="Rectangle 117"/>
            <p:cNvSpPr>
              <a:spLocks noChangeArrowheads="1"/>
            </p:cNvSpPr>
            <p:nvPr/>
          </p:nvSpPr>
          <p:spPr bwMode="auto">
            <a:xfrm>
              <a:off x="4695" y="3130"/>
              <a:ext cx="60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тыловое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8" name="Rectangle 118"/>
            <p:cNvSpPr>
              <a:spLocks noChangeArrowheads="1"/>
            </p:cNvSpPr>
            <p:nvPr/>
          </p:nvSpPr>
          <p:spPr bwMode="auto">
            <a:xfrm>
              <a:off x="4560" y="3292"/>
              <a:ext cx="8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39" name="Picture 11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08" y="1871"/>
              <a:ext cx="1105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197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801688" y="981075"/>
            <a:ext cx="10190162" cy="5712402"/>
            <a:chOff x="505" y="618"/>
            <a:chExt cx="6419" cy="3553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5" y="618"/>
              <a:ext cx="6419" cy="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511" y="623"/>
              <a:ext cx="1177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" y="628"/>
              <a:ext cx="1176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511" y="623"/>
              <a:ext cx="1177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517" y="628"/>
              <a:ext cx="1176" cy="7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88" y="623"/>
              <a:ext cx="1339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93" y="628"/>
              <a:ext cx="1339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88" y="623"/>
              <a:ext cx="1339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93" y="628"/>
              <a:ext cx="1339" cy="7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89" y="927"/>
              <a:ext cx="99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027" y="623"/>
              <a:ext cx="1332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2" y="628"/>
              <a:ext cx="1331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027" y="623"/>
              <a:ext cx="1332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032" y="628"/>
              <a:ext cx="1331" cy="7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530" y="927"/>
              <a:ext cx="3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359" y="623"/>
              <a:ext cx="1214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63" y="628"/>
              <a:ext cx="1213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359" y="623"/>
              <a:ext cx="1214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363" y="628"/>
              <a:ext cx="1213" cy="7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531" y="927"/>
              <a:ext cx="75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573" y="623"/>
              <a:ext cx="1339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6" y="628"/>
              <a:ext cx="1338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573" y="623"/>
              <a:ext cx="1339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576" y="628"/>
              <a:ext cx="1338" cy="7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779" y="927"/>
              <a:ext cx="97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511" y="1348"/>
              <a:ext cx="1177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7" y="1353"/>
              <a:ext cx="1176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511" y="1348"/>
              <a:ext cx="1177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517" y="1353"/>
              <a:ext cx="1176" cy="13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88" y="1348"/>
              <a:ext cx="1339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93" y="1353"/>
              <a:ext cx="1339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688" y="1348"/>
              <a:ext cx="1339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1693" y="1353"/>
              <a:ext cx="1339" cy="13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1972" y="1653"/>
              <a:ext cx="86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ВУНЦ ВМФ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1822" y="1797"/>
              <a:ext cx="12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895" y="1797"/>
              <a:ext cx="38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2357" y="1797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2405" y="1797"/>
              <a:ext cx="58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морская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2042" y="1941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2616" y="1941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785" y="2085"/>
              <a:ext cx="122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институт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815" y="2229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863" y="2229"/>
              <a:ext cx="87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военно-морской)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2868" y="2229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3027" y="1348"/>
              <a:ext cx="1332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5" name="Picture 5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32" y="1353"/>
              <a:ext cx="1331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3027" y="1348"/>
              <a:ext cx="1332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3032" y="1353"/>
              <a:ext cx="1331" cy="13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482" y="1437"/>
              <a:ext cx="48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199162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213" y="1581"/>
              <a:ext cx="37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.Санкт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586" y="1581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635" y="1581"/>
              <a:ext cx="55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323" y="1725"/>
              <a:ext cx="83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Набережная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355" y="1869"/>
              <a:ext cx="76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лейтенанта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277" y="2013"/>
              <a:ext cx="7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Шмидта,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д.</a:t>
              </a:r>
              <a:r>
                <a:rPr kumimoji="0" lang="ru-RU" sz="15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17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868" y="2013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942" y="2013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3186" y="2157"/>
              <a:ext cx="12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258" y="2157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307" y="2157"/>
              <a:ext cx="26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3525" y="2157"/>
              <a:ext cx="13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3609" y="2157"/>
              <a:ext cx="26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3827" y="2157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3876" y="2157"/>
              <a:ext cx="19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4021" y="2157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4069" y="2157"/>
              <a:ext cx="20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3138" y="2301"/>
              <a:ext cx="12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211" y="2312"/>
              <a:ext cx="2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3390" y="2312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432" y="2312"/>
              <a:ext cx="2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vmf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3633" y="2312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3674" y="2312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736" y="2312"/>
              <a:ext cx="50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4128" y="2312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4359" y="1348"/>
              <a:ext cx="1214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3" name="Picture 8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63" y="1353"/>
              <a:ext cx="1213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4359" y="1348"/>
              <a:ext cx="1214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4363" y="1353"/>
              <a:ext cx="1213" cy="13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538" y="1797"/>
              <a:ext cx="94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4776" y="1941"/>
              <a:ext cx="39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судов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5128" y="1941"/>
              <a:ext cx="13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4600" y="2085"/>
              <a:ext cx="78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5573" y="1348"/>
              <a:ext cx="1339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1" name="Picture 9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76" y="1353"/>
              <a:ext cx="1338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5573" y="1348"/>
              <a:ext cx="1339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5576" y="1353"/>
              <a:ext cx="1338" cy="13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5830" y="1797"/>
              <a:ext cx="87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5871" y="1941"/>
              <a:ext cx="79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6017" y="2085"/>
              <a:ext cx="51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7" name="Picture 10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85" y="1528"/>
              <a:ext cx="1041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511" y="2654"/>
              <a:ext cx="1177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9" name="Picture 10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7" y="2658"/>
              <a:ext cx="1176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511" y="2654"/>
              <a:ext cx="1177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517" y="2658"/>
              <a:ext cx="1176" cy="14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1688" y="2654"/>
              <a:ext cx="1339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33" name="Picture 10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693" y="2658"/>
              <a:ext cx="1339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1688" y="2654"/>
              <a:ext cx="1339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1693" y="2658"/>
              <a:ext cx="1339" cy="14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1972" y="2980"/>
              <a:ext cx="86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ВУНЦ ВМФ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1822" y="3124"/>
              <a:ext cx="12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1895" y="3124"/>
              <a:ext cx="8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Военно-морская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2042" y="3268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2616" y="3268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1785" y="3412"/>
              <a:ext cx="122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институт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1839" y="3556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1887" y="3556"/>
              <a:ext cx="8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военно-морской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1799" y="3700"/>
              <a:ext cx="9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политехнический)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3027" y="2654"/>
              <a:ext cx="1332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51" name="Picture 12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032" y="2658"/>
              <a:ext cx="1331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3075" y="2674"/>
              <a:ext cx="1332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3032" y="2658"/>
              <a:ext cx="1331" cy="14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3513" y="2667"/>
              <a:ext cx="4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196604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3169" y="2789"/>
              <a:ext cx="1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3220" y="2789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3283" y="2789"/>
              <a:ext cx="3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Санкт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3603" y="2789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3644" y="2789"/>
              <a:ext cx="47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4200" y="2789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3162" y="2914"/>
              <a:ext cx="26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3030" y="2914"/>
              <a:ext cx="135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3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Пушкин,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Кадетский</a:t>
              </a:r>
              <a:r>
                <a:rPr kumimoji="0" lang="ru-RU" sz="13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бульвар, д. 1</a:t>
              </a: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3667" y="2914"/>
              <a:ext cx="26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3513" y="3159"/>
              <a:ext cx="4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198510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2" name="Rectangle 148"/>
            <p:cNvSpPr>
              <a:spLocks noChangeArrowheads="1"/>
            </p:cNvSpPr>
            <p:nvPr/>
          </p:nvSpPr>
          <p:spPr bwMode="auto">
            <a:xfrm>
              <a:off x="3169" y="3284"/>
              <a:ext cx="1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3220" y="3284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3283" y="3284"/>
              <a:ext cx="79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Санкт- Петербург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3210" y="3429"/>
              <a:ext cx="88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ул. Разводная, д. 17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3984" y="3406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4078" y="3406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3259" y="3531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3322" y="3531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3363" y="3531"/>
              <a:ext cx="23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3550" y="3531"/>
              <a:ext cx="1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3622" y="3531"/>
              <a:ext cx="23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465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3809" y="3531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1" name="Rectangle 167"/>
            <p:cNvSpPr>
              <a:spLocks noChangeArrowheads="1"/>
            </p:cNvSpPr>
            <p:nvPr/>
          </p:nvSpPr>
          <p:spPr bwMode="auto">
            <a:xfrm>
              <a:off x="3851" y="3531"/>
              <a:ext cx="1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2" name="Rectangle 168"/>
            <p:cNvSpPr>
              <a:spLocks noChangeArrowheads="1"/>
            </p:cNvSpPr>
            <p:nvPr/>
          </p:nvSpPr>
          <p:spPr bwMode="auto">
            <a:xfrm>
              <a:off x="3975" y="3531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3" name="Rectangle 169"/>
            <p:cNvSpPr>
              <a:spLocks noChangeArrowheads="1"/>
            </p:cNvSpPr>
            <p:nvPr/>
          </p:nvSpPr>
          <p:spPr bwMode="auto">
            <a:xfrm>
              <a:off x="4017" y="3531"/>
              <a:ext cx="1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4" name="Rectangle 170"/>
            <p:cNvSpPr>
              <a:spLocks noChangeArrowheads="1"/>
            </p:cNvSpPr>
            <p:nvPr/>
          </p:nvSpPr>
          <p:spPr bwMode="auto">
            <a:xfrm>
              <a:off x="3259" y="3653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5" name="Rectangle 171"/>
            <p:cNvSpPr>
              <a:spLocks noChangeArrowheads="1"/>
            </p:cNvSpPr>
            <p:nvPr/>
          </p:nvSpPr>
          <p:spPr bwMode="auto">
            <a:xfrm>
              <a:off x="3322" y="365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6" name="Rectangle 172"/>
            <p:cNvSpPr>
              <a:spLocks noChangeArrowheads="1"/>
            </p:cNvSpPr>
            <p:nvPr/>
          </p:nvSpPr>
          <p:spPr bwMode="auto">
            <a:xfrm>
              <a:off x="3363" y="3653"/>
              <a:ext cx="23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7" name="Rectangle 173"/>
            <p:cNvSpPr>
              <a:spLocks noChangeArrowheads="1"/>
            </p:cNvSpPr>
            <p:nvPr/>
          </p:nvSpPr>
          <p:spPr bwMode="auto">
            <a:xfrm>
              <a:off x="3550" y="3653"/>
              <a:ext cx="1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" name="Rectangle 174"/>
            <p:cNvSpPr>
              <a:spLocks noChangeArrowheads="1"/>
            </p:cNvSpPr>
            <p:nvPr/>
          </p:nvSpPr>
          <p:spPr bwMode="auto">
            <a:xfrm>
              <a:off x="3622" y="3653"/>
              <a:ext cx="23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465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" name="Rectangle 175"/>
            <p:cNvSpPr>
              <a:spLocks noChangeArrowheads="1"/>
            </p:cNvSpPr>
            <p:nvPr/>
          </p:nvSpPr>
          <p:spPr bwMode="auto">
            <a:xfrm>
              <a:off x="3809" y="3653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0" name="Rectangle 176"/>
            <p:cNvSpPr>
              <a:spLocks noChangeArrowheads="1"/>
            </p:cNvSpPr>
            <p:nvPr/>
          </p:nvSpPr>
          <p:spPr bwMode="auto">
            <a:xfrm>
              <a:off x="3851" y="3653"/>
              <a:ext cx="1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1" name="Rectangle 177"/>
            <p:cNvSpPr>
              <a:spLocks noChangeArrowheads="1"/>
            </p:cNvSpPr>
            <p:nvPr/>
          </p:nvSpPr>
          <p:spPr bwMode="auto">
            <a:xfrm>
              <a:off x="3975" y="3653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2" name="Rectangle 178"/>
            <p:cNvSpPr>
              <a:spLocks noChangeArrowheads="1"/>
            </p:cNvSpPr>
            <p:nvPr/>
          </p:nvSpPr>
          <p:spPr bwMode="auto">
            <a:xfrm>
              <a:off x="4017" y="3653"/>
              <a:ext cx="1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3" name="Rectangle 179"/>
            <p:cNvSpPr>
              <a:spLocks noChangeArrowheads="1"/>
            </p:cNvSpPr>
            <p:nvPr/>
          </p:nvSpPr>
          <p:spPr bwMode="auto">
            <a:xfrm>
              <a:off x="3143" y="3778"/>
              <a:ext cx="2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vunc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4" name="Rectangle 180"/>
            <p:cNvSpPr>
              <a:spLocks noChangeArrowheads="1"/>
            </p:cNvSpPr>
            <p:nvPr/>
          </p:nvSpPr>
          <p:spPr bwMode="auto">
            <a:xfrm>
              <a:off x="3385" y="3778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5" name="Rectangle 181"/>
            <p:cNvSpPr>
              <a:spLocks noChangeArrowheads="1"/>
            </p:cNvSpPr>
            <p:nvPr/>
          </p:nvSpPr>
          <p:spPr bwMode="auto">
            <a:xfrm>
              <a:off x="3427" y="3778"/>
              <a:ext cx="2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vmf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6" name="Rectangle 182"/>
            <p:cNvSpPr>
              <a:spLocks noChangeArrowheads="1"/>
            </p:cNvSpPr>
            <p:nvPr/>
          </p:nvSpPr>
          <p:spPr bwMode="auto">
            <a:xfrm>
              <a:off x="3627" y="3778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7" name="Rectangle 183"/>
            <p:cNvSpPr>
              <a:spLocks noChangeArrowheads="1"/>
            </p:cNvSpPr>
            <p:nvPr/>
          </p:nvSpPr>
          <p:spPr bwMode="auto">
            <a:xfrm>
              <a:off x="3669" y="3778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8" name="Rectangle 184"/>
            <p:cNvSpPr>
              <a:spLocks noChangeArrowheads="1"/>
            </p:cNvSpPr>
            <p:nvPr/>
          </p:nvSpPr>
          <p:spPr bwMode="auto">
            <a:xfrm>
              <a:off x="3731" y="3778"/>
              <a:ext cx="16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9" name="Rectangle 185"/>
            <p:cNvSpPr>
              <a:spLocks noChangeArrowheads="1"/>
            </p:cNvSpPr>
            <p:nvPr/>
          </p:nvSpPr>
          <p:spPr bwMode="auto">
            <a:xfrm>
              <a:off x="3842" y="3778"/>
              <a:ext cx="16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0" name="Rectangle 186"/>
            <p:cNvSpPr>
              <a:spLocks noChangeArrowheads="1"/>
            </p:cNvSpPr>
            <p:nvPr/>
          </p:nvSpPr>
          <p:spPr bwMode="auto">
            <a:xfrm>
              <a:off x="3956" y="3778"/>
              <a:ext cx="2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3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</a:t>
              </a:r>
              <a:r>
                <a:rPr kumimoji="0" lang="ru-RU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il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3" name="Rectangle 189"/>
            <p:cNvSpPr>
              <a:spLocks noChangeArrowheads="1"/>
            </p:cNvSpPr>
            <p:nvPr/>
          </p:nvSpPr>
          <p:spPr bwMode="auto">
            <a:xfrm>
              <a:off x="3116" y="3900"/>
              <a:ext cx="2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vunc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4" name="Rectangle 190"/>
            <p:cNvSpPr>
              <a:spLocks noChangeArrowheads="1"/>
            </p:cNvSpPr>
            <p:nvPr/>
          </p:nvSpPr>
          <p:spPr bwMode="auto">
            <a:xfrm>
              <a:off x="3358" y="3900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5" name="Rectangle 191"/>
            <p:cNvSpPr>
              <a:spLocks noChangeArrowheads="1"/>
            </p:cNvSpPr>
            <p:nvPr/>
          </p:nvSpPr>
          <p:spPr bwMode="auto">
            <a:xfrm>
              <a:off x="3399" y="3900"/>
              <a:ext cx="2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vmf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6" name="Rectangle 192"/>
            <p:cNvSpPr>
              <a:spLocks noChangeArrowheads="1"/>
            </p:cNvSpPr>
            <p:nvPr/>
          </p:nvSpPr>
          <p:spPr bwMode="auto">
            <a:xfrm>
              <a:off x="3600" y="3900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7" name="Rectangle 193"/>
            <p:cNvSpPr>
              <a:spLocks noChangeArrowheads="1"/>
            </p:cNvSpPr>
            <p:nvPr/>
          </p:nvSpPr>
          <p:spPr bwMode="auto">
            <a:xfrm>
              <a:off x="3641" y="3900"/>
              <a:ext cx="2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8" name="Rectangle 194"/>
            <p:cNvSpPr>
              <a:spLocks noChangeArrowheads="1"/>
            </p:cNvSpPr>
            <p:nvPr/>
          </p:nvSpPr>
          <p:spPr bwMode="auto">
            <a:xfrm>
              <a:off x="3869" y="3900"/>
              <a:ext cx="16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9" name="Rectangle 195"/>
            <p:cNvSpPr>
              <a:spLocks noChangeArrowheads="1"/>
            </p:cNvSpPr>
            <p:nvPr/>
          </p:nvSpPr>
          <p:spPr bwMode="auto">
            <a:xfrm>
              <a:off x="3984" y="3900"/>
              <a:ext cx="2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3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</a:t>
              </a:r>
              <a:r>
                <a:rPr kumimoji="0" lang="ru-RU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il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0" name="Rectangle 196"/>
            <p:cNvSpPr>
              <a:spLocks noChangeArrowheads="1"/>
            </p:cNvSpPr>
            <p:nvPr/>
          </p:nvSpPr>
          <p:spPr bwMode="auto">
            <a:xfrm>
              <a:off x="4150" y="3900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1" name="Rectangle 197"/>
            <p:cNvSpPr>
              <a:spLocks noChangeArrowheads="1"/>
            </p:cNvSpPr>
            <p:nvPr/>
          </p:nvSpPr>
          <p:spPr bwMode="auto">
            <a:xfrm>
              <a:off x="4181" y="3900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2" name="Rectangle 198"/>
            <p:cNvSpPr>
              <a:spLocks noChangeArrowheads="1"/>
            </p:cNvSpPr>
            <p:nvPr/>
          </p:nvSpPr>
          <p:spPr bwMode="auto">
            <a:xfrm>
              <a:off x="4359" y="2654"/>
              <a:ext cx="1214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23" name="Picture 19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63" y="2658"/>
              <a:ext cx="1213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4" name="Rectangle 200"/>
            <p:cNvSpPr>
              <a:spLocks noChangeArrowheads="1"/>
            </p:cNvSpPr>
            <p:nvPr/>
          </p:nvSpPr>
          <p:spPr bwMode="auto">
            <a:xfrm>
              <a:off x="4359" y="2654"/>
              <a:ext cx="1214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Rectangle 201"/>
            <p:cNvSpPr>
              <a:spLocks noChangeArrowheads="1"/>
            </p:cNvSpPr>
            <p:nvPr/>
          </p:nvSpPr>
          <p:spPr bwMode="auto">
            <a:xfrm>
              <a:off x="4363" y="2658"/>
              <a:ext cx="1213" cy="14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Rectangle 202"/>
            <p:cNvSpPr>
              <a:spLocks noChangeArrowheads="1"/>
            </p:cNvSpPr>
            <p:nvPr/>
          </p:nvSpPr>
          <p:spPr bwMode="auto">
            <a:xfrm>
              <a:off x="4538" y="3196"/>
              <a:ext cx="94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/>
          </p:nvSpPr>
          <p:spPr bwMode="auto">
            <a:xfrm>
              <a:off x="4776" y="3340"/>
              <a:ext cx="39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судов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/>
          </p:nvSpPr>
          <p:spPr bwMode="auto">
            <a:xfrm>
              <a:off x="5128" y="3340"/>
              <a:ext cx="13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/>
          </p:nvSpPr>
          <p:spPr bwMode="auto">
            <a:xfrm>
              <a:off x="4600" y="3484"/>
              <a:ext cx="6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5573" y="2654"/>
              <a:ext cx="1339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31" name="Picture 20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576" y="2658"/>
              <a:ext cx="1338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" name="Rectangle 208"/>
            <p:cNvSpPr>
              <a:spLocks noChangeArrowheads="1"/>
            </p:cNvSpPr>
            <p:nvPr/>
          </p:nvSpPr>
          <p:spPr bwMode="auto">
            <a:xfrm>
              <a:off x="5573" y="2654"/>
              <a:ext cx="1339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Rectangle 209"/>
            <p:cNvSpPr>
              <a:spLocks noChangeArrowheads="1"/>
            </p:cNvSpPr>
            <p:nvPr/>
          </p:nvSpPr>
          <p:spPr bwMode="auto">
            <a:xfrm>
              <a:off x="5576" y="2658"/>
              <a:ext cx="1338" cy="14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Rectangle 210"/>
            <p:cNvSpPr>
              <a:spLocks noChangeArrowheads="1"/>
            </p:cNvSpPr>
            <p:nvPr/>
          </p:nvSpPr>
          <p:spPr bwMode="auto">
            <a:xfrm>
              <a:off x="5830" y="3196"/>
              <a:ext cx="87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/>
          </p:nvSpPr>
          <p:spPr bwMode="auto">
            <a:xfrm>
              <a:off x="5871" y="3340"/>
              <a:ext cx="79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6017" y="3484"/>
              <a:ext cx="51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7" name="Picture 21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80" y="2978"/>
              <a:ext cx="1052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405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66763" y="981075"/>
            <a:ext cx="10225087" cy="5707063"/>
            <a:chOff x="483" y="618"/>
            <a:chExt cx="6441" cy="359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3" y="618"/>
              <a:ext cx="6441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89" y="624"/>
              <a:ext cx="1181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" y="629"/>
              <a:ext cx="118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89" y="624"/>
              <a:ext cx="1181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95" y="629"/>
              <a:ext cx="1180" cy="8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70" y="624"/>
              <a:ext cx="1343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5" y="629"/>
              <a:ext cx="13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70" y="624"/>
              <a:ext cx="1343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75" y="629"/>
              <a:ext cx="1343" cy="8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72" y="972"/>
              <a:ext cx="99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013" y="624"/>
              <a:ext cx="1337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18" y="629"/>
              <a:ext cx="133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013" y="624"/>
              <a:ext cx="1337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018" y="629"/>
              <a:ext cx="1336" cy="8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519" y="972"/>
              <a:ext cx="36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350" y="624"/>
              <a:ext cx="1218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4" y="629"/>
              <a:ext cx="1218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350" y="624"/>
              <a:ext cx="1218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354" y="629"/>
              <a:ext cx="1218" cy="8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523" y="972"/>
              <a:ext cx="85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568" y="624"/>
              <a:ext cx="1344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2" y="629"/>
              <a:ext cx="1342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568" y="624"/>
              <a:ext cx="1344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572" y="629"/>
              <a:ext cx="1342" cy="8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775" y="972"/>
              <a:ext cx="98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89" y="1458"/>
              <a:ext cx="1181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" y="1463"/>
              <a:ext cx="1180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89" y="1458"/>
              <a:ext cx="1181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95" y="1463"/>
              <a:ext cx="1180" cy="12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70" y="1458"/>
              <a:ext cx="1343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75" y="1463"/>
              <a:ext cx="1343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670" y="1458"/>
              <a:ext cx="1343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1675" y="1463"/>
              <a:ext cx="1343" cy="12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1955" y="1729"/>
              <a:ext cx="8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ВУНЦ ВМФ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1805" y="1895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878" y="1895"/>
              <a:ext cx="51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2341" y="1895"/>
              <a:ext cx="10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2390" y="1895"/>
              <a:ext cx="59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морская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2025" y="2060"/>
              <a:ext cx="62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2602" y="2060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2144" y="2220"/>
              <a:ext cx="4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Филиал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897" y="2362"/>
              <a:ext cx="1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 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2039" y="2362"/>
              <a:ext cx="1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2101" y="2362"/>
              <a:ext cx="7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Калининград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3013" y="1458"/>
              <a:ext cx="1337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18" y="1463"/>
              <a:ext cx="1336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3013" y="1458"/>
              <a:ext cx="1337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3018" y="1463"/>
              <a:ext cx="1336" cy="12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3471" y="1540"/>
              <a:ext cx="48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236026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3196" y="1704"/>
              <a:ext cx="11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255" y="1704"/>
              <a:ext cx="13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3328" y="1704"/>
              <a:ext cx="86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Калининград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4146" y="1704"/>
              <a:ext cx="9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360" y="1871"/>
              <a:ext cx="74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Советский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242" y="2035"/>
              <a:ext cx="61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проспект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807" y="2035"/>
              <a:ext cx="13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3880" y="2035"/>
              <a:ext cx="13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954" y="2035"/>
              <a:ext cx="9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991" y="2035"/>
              <a:ext cx="20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191" y="2202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3264" y="22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313" y="2202"/>
              <a:ext cx="2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531" y="2202"/>
              <a:ext cx="10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580" y="2202"/>
              <a:ext cx="2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221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3799" y="22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847" y="2202"/>
              <a:ext cx="2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993" y="22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4041" y="2202"/>
              <a:ext cx="2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3083" y="2368"/>
              <a:ext cx="13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3156" y="2380"/>
              <a:ext cx="23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3337" y="2380"/>
              <a:ext cx="9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3378" y="2380"/>
              <a:ext cx="25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vmf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3580" y="2380"/>
              <a:ext cx="9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3621" y="2380"/>
              <a:ext cx="30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bvmi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878" y="2380"/>
              <a:ext cx="16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3993" y="2380"/>
              <a:ext cx="21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4160" y="2380"/>
              <a:ext cx="8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4191" y="2380"/>
              <a:ext cx="15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350" y="1458"/>
              <a:ext cx="1218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7" name="Picture 8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54" y="1463"/>
              <a:ext cx="1218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350" y="1458"/>
              <a:ext cx="1218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4354" y="1463"/>
              <a:ext cx="1218" cy="12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4530" y="1704"/>
              <a:ext cx="95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4769" y="1871"/>
              <a:ext cx="4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судов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5122" y="1871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593" y="2035"/>
              <a:ext cx="79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4485" y="2202"/>
              <a:ext cx="10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4534" y="2202"/>
              <a:ext cx="99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 в том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765" y="2368"/>
              <a:ext cx="4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5118" y="2368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5568" y="1458"/>
              <a:ext cx="1344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9" name="Picture 9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72" y="1463"/>
              <a:ext cx="1342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5568" y="1458"/>
              <a:ext cx="1344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5572" y="1463"/>
              <a:ext cx="1342" cy="12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5826" y="1871"/>
              <a:ext cx="88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5868" y="2035"/>
              <a:ext cx="80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6014" y="2202"/>
              <a:ext cx="51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9" y="2753"/>
              <a:ext cx="1181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6" name="Picture 10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5" y="2758"/>
              <a:ext cx="1180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489" y="2753"/>
              <a:ext cx="1181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495" y="2758"/>
              <a:ext cx="1180" cy="14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1670" y="2753"/>
              <a:ext cx="1343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30" name="Picture 10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75" y="2758"/>
              <a:ext cx="1343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1670" y="2753"/>
              <a:ext cx="1343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1675" y="2758"/>
              <a:ext cx="1343" cy="14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1881" y="3159"/>
              <a:ext cx="101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Тихоокеанское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2113" y="3325"/>
              <a:ext cx="56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высшее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1852" y="3489"/>
              <a:ext cx="48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2288" y="3489"/>
              <a:ext cx="10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2336" y="3489"/>
              <a:ext cx="60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морское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2074" y="3656"/>
              <a:ext cx="6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училище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3013" y="2753"/>
              <a:ext cx="1337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40" name="Picture 11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18" y="2758"/>
              <a:ext cx="1336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3013" y="2753"/>
              <a:ext cx="1337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3018" y="2758"/>
              <a:ext cx="1336" cy="14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3471" y="2840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690062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204" y="3006"/>
              <a:ext cx="11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3264" y="3006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3337" y="3006"/>
              <a:ext cx="78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Владивосток,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4138" y="300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3095" y="3171"/>
              <a:ext cx="110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Камский переулок,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4247" y="3171"/>
              <a:ext cx="3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3597" y="3337"/>
              <a:ext cx="13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3672" y="3337"/>
              <a:ext cx="9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3708" y="3337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3173" y="3502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3246" y="35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3294" y="3502"/>
              <a:ext cx="2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423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3513" y="3502"/>
              <a:ext cx="13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3598" y="3502"/>
              <a:ext cx="2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236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3817" y="35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3865" y="3502"/>
              <a:ext cx="2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4011" y="35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4060" y="3502"/>
              <a:ext cx="2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3071" y="3662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vunc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3314" y="3662"/>
              <a:ext cx="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3356" y="3662"/>
              <a:ext cx="2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vmf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3557" y="3662"/>
              <a:ext cx="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3599" y="3662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tovmi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3890" y="3662"/>
              <a:ext cx="1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4005" y="3662"/>
              <a:ext cx="2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4172" y="3662"/>
              <a:ext cx="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4203" y="366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4350" y="2753"/>
              <a:ext cx="1218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72" name="Picture 14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54" y="2758"/>
              <a:ext cx="1218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4350" y="2753"/>
              <a:ext cx="1218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4354" y="2758"/>
              <a:ext cx="1218" cy="14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5" name="Rectangle 151"/>
            <p:cNvSpPr>
              <a:spLocks noChangeArrowheads="1"/>
            </p:cNvSpPr>
            <p:nvPr/>
          </p:nvSpPr>
          <p:spPr bwMode="auto">
            <a:xfrm>
              <a:off x="4530" y="3159"/>
              <a:ext cx="95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6" name="Rectangle 152"/>
            <p:cNvSpPr>
              <a:spLocks noChangeArrowheads="1"/>
            </p:cNvSpPr>
            <p:nvPr/>
          </p:nvSpPr>
          <p:spPr bwMode="auto">
            <a:xfrm>
              <a:off x="4769" y="3325"/>
              <a:ext cx="4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судов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" name="Rectangle 153"/>
            <p:cNvSpPr>
              <a:spLocks noChangeArrowheads="1"/>
            </p:cNvSpPr>
            <p:nvPr/>
          </p:nvSpPr>
          <p:spPr bwMode="auto">
            <a:xfrm>
              <a:off x="5122" y="3325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8" name="Rectangle 154"/>
            <p:cNvSpPr>
              <a:spLocks noChangeArrowheads="1"/>
            </p:cNvSpPr>
            <p:nvPr/>
          </p:nvSpPr>
          <p:spPr bwMode="auto">
            <a:xfrm>
              <a:off x="4593" y="3489"/>
              <a:ext cx="79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9" name="Rectangle 155"/>
            <p:cNvSpPr>
              <a:spLocks noChangeArrowheads="1"/>
            </p:cNvSpPr>
            <p:nvPr/>
          </p:nvSpPr>
          <p:spPr bwMode="auto">
            <a:xfrm>
              <a:off x="5568" y="2753"/>
              <a:ext cx="1344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80" name="Picture 15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72" y="2758"/>
              <a:ext cx="1342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1" name="Rectangle 157"/>
            <p:cNvSpPr>
              <a:spLocks noChangeArrowheads="1"/>
            </p:cNvSpPr>
            <p:nvPr/>
          </p:nvSpPr>
          <p:spPr bwMode="auto">
            <a:xfrm>
              <a:off x="5568" y="2753"/>
              <a:ext cx="1344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5572" y="2758"/>
              <a:ext cx="1342" cy="14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3" name="Rectangle 159"/>
            <p:cNvSpPr>
              <a:spLocks noChangeArrowheads="1"/>
            </p:cNvSpPr>
            <p:nvPr/>
          </p:nvSpPr>
          <p:spPr bwMode="auto">
            <a:xfrm>
              <a:off x="5826" y="3242"/>
              <a:ext cx="88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5868" y="3408"/>
              <a:ext cx="80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6014" y="3573"/>
              <a:ext cx="51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86" name="Picture 16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52" y="1771"/>
              <a:ext cx="107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" name="Picture 16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58" y="3155"/>
              <a:ext cx="1056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958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695325" y="1047750"/>
            <a:ext cx="10369550" cy="5260975"/>
            <a:chOff x="438" y="660"/>
            <a:chExt cx="6532" cy="331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8" y="660"/>
              <a:ext cx="6532" cy="3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44" y="665"/>
              <a:ext cx="1198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" y="670"/>
              <a:ext cx="1197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44" y="665"/>
              <a:ext cx="1198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50" y="670"/>
              <a:ext cx="1197" cy="7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642" y="665"/>
              <a:ext cx="1362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7" y="670"/>
              <a:ext cx="1362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642" y="665"/>
              <a:ext cx="1362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647" y="670"/>
              <a:ext cx="1362" cy="7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46" y="980"/>
              <a:ext cx="10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004" y="665"/>
              <a:ext cx="1356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9" y="670"/>
              <a:ext cx="1355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004" y="665"/>
              <a:ext cx="1356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009" y="670"/>
              <a:ext cx="1355" cy="7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517" y="980"/>
              <a:ext cx="34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360" y="665"/>
              <a:ext cx="1235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64" y="670"/>
              <a:ext cx="1234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360" y="665"/>
              <a:ext cx="1235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364" y="670"/>
              <a:ext cx="1234" cy="7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535" y="980"/>
              <a:ext cx="8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595" y="665"/>
              <a:ext cx="1362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98" y="670"/>
              <a:ext cx="1362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595" y="665"/>
              <a:ext cx="1362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598" y="670"/>
              <a:ext cx="1362" cy="7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805" y="980"/>
              <a:ext cx="99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44" y="1434"/>
              <a:ext cx="1198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0" y="1439"/>
              <a:ext cx="1197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44" y="1434"/>
              <a:ext cx="1198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50" y="1439"/>
              <a:ext cx="1197" cy="11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1642" y="1434"/>
              <a:ext cx="1362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7" y="1439"/>
              <a:ext cx="1362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1642" y="1434"/>
              <a:ext cx="1362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647" y="1439"/>
              <a:ext cx="1362" cy="11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1878" y="1732"/>
              <a:ext cx="98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Черноморское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2091" y="1886"/>
              <a:ext cx="56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высшее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1827" y="2039"/>
              <a:ext cx="49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2268" y="2039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2318" y="2039"/>
              <a:ext cx="60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морское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2051" y="2190"/>
              <a:ext cx="6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училище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3004" y="1434"/>
              <a:ext cx="1356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2" name="Picture 4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09" y="1439"/>
              <a:ext cx="1355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2985" y="1485"/>
              <a:ext cx="1356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3009" y="1439"/>
              <a:ext cx="1355" cy="11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3468" y="1581"/>
              <a:ext cx="49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299028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205" y="1732"/>
              <a:ext cx="11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3265" y="1732"/>
              <a:ext cx="12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3339" y="1732"/>
              <a:ext cx="7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Севастополь,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4137" y="17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3112" y="1886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3260" y="1886"/>
              <a:ext cx="12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3334" y="1886"/>
              <a:ext cx="8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Дыбенко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д. 1а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3974" y="18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4049" y="18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4086" y="18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4160" y="18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3166" y="2039"/>
              <a:ext cx="1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3240" y="2039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3289" y="2039"/>
              <a:ext cx="3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8692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3585" y="2039"/>
              <a:ext cx="13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3671" y="2039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819" y="2039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3868" y="2039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4016" y="2039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4065" y="2039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3166" y="2190"/>
              <a:ext cx="52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chvvmy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3642" y="2190"/>
              <a:ext cx="1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_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3716" y="2190"/>
              <a:ext cx="1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3790" y="2207"/>
              <a:ext cx="17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3907" y="2207"/>
              <a:ext cx="22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4076" y="2207"/>
              <a:ext cx="8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4107" y="2207"/>
              <a:ext cx="15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4360" y="1434"/>
              <a:ext cx="1235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25" name="Picture 7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64" y="1439"/>
              <a:ext cx="1234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4360" y="1434"/>
              <a:ext cx="1235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4364" y="1439"/>
              <a:ext cx="1234" cy="11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4542" y="1732"/>
              <a:ext cx="96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4784" y="1886"/>
              <a:ext cx="41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судов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5143" y="1886"/>
              <a:ext cx="1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4606" y="2039"/>
              <a:ext cx="80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5595" y="1434"/>
              <a:ext cx="1362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3" name="Picture 8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98" y="1439"/>
              <a:ext cx="1362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5595" y="1434"/>
              <a:ext cx="1362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5598" y="1439"/>
              <a:ext cx="1362" cy="11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5856" y="1810"/>
              <a:ext cx="89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5899" y="1961"/>
              <a:ext cx="81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6047" y="2115"/>
              <a:ext cx="51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444" y="2628"/>
              <a:ext cx="1198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0" name="Picture 9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0" y="2632"/>
              <a:ext cx="1197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444" y="2628"/>
              <a:ext cx="1198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450" y="2632"/>
              <a:ext cx="1197" cy="13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1642" y="2628"/>
              <a:ext cx="1362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4" name="Picture 9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47" y="2632"/>
              <a:ext cx="1362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1642" y="2628"/>
              <a:ext cx="1362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1647" y="2632"/>
              <a:ext cx="1362" cy="13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1756" y="3150"/>
              <a:ext cx="122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2138" y="3303"/>
              <a:ext cx="43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РВСН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3004" y="2628"/>
              <a:ext cx="1356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0" name="Picture 10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09" y="2632"/>
              <a:ext cx="1355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3004" y="2628"/>
              <a:ext cx="1356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3009" y="2632"/>
              <a:ext cx="1355" cy="13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3468" y="2778"/>
              <a:ext cx="49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143900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3293" y="2932"/>
              <a:ext cx="11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3353" y="2932"/>
              <a:ext cx="12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3427" y="2932"/>
              <a:ext cx="5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Балашиха,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4049" y="29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3085" y="3085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3233" y="3085"/>
              <a:ext cx="12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3307" y="3085"/>
              <a:ext cx="89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Карбышева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д. 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4034" y="3085"/>
              <a:ext cx="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4108" y="308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4220" y="308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166" y="3236"/>
              <a:ext cx="1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3240" y="3236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3289" y="3236"/>
              <a:ext cx="27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495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3511" y="3236"/>
              <a:ext cx="13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597" y="3236"/>
              <a:ext cx="27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524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3819" y="3236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3868" y="3236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4016" y="3236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4065" y="3236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3309" y="3388"/>
              <a:ext cx="406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varvsn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3647" y="3388"/>
              <a:ext cx="17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3764" y="3388"/>
              <a:ext cx="228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3933" y="3388"/>
              <a:ext cx="8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3964" y="3388"/>
              <a:ext cx="15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4360" y="2628"/>
              <a:ext cx="1235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80" name="Picture 13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64" y="2632"/>
              <a:ext cx="1234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>
              <a:off x="4360" y="2628"/>
              <a:ext cx="1235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4364" y="2632"/>
              <a:ext cx="1234" cy="13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4457" y="3150"/>
              <a:ext cx="55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Ракетно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4960" y="3150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5009" y="3150"/>
              <a:ext cx="58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ядерное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4606" y="3303"/>
              <a:ext cx="80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5595" y="2628"/>
              <a:ext cx="1362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88" name="Picture 14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98" y="2632"/>
              <a:ext cx="1362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5595" y="2628"/>
              <a:ext cx="1362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5598" y="2632"/>
              <a:ext cx="1362" cy="13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5856" y="3074"/>
              <a:ext cx="89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5899" y="3225"/>
              <a:ext cx="81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6047" y="3379"/>
              <a:ext cx="51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94" name="Picture 14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14" y="1722"/>
              <a:ext cx="1090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5" name="Picture 14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08" y="3026"/>
              <a:ext cx="1102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244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750888" y="981075"/>
            <a:ext cx="10298112" cy="5327650"/>
            <a:chOff x="473" y="618"/>
            <a:chExt cx="6487" cy="3356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3" y="618"/>
              <a:ext cx="6487" cy="3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79" y="624"/>
              <a:ext cx="1189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" y="629"/>
              <a:ext cx="1189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79" y="624"/>
              <a:ext cx="1189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85" y="629"/>
              <a:ext cx="1189" cy="8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668" y="624"/>
              <a:ext cx="1353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4" y="629"/>
              <a:ext cx="1352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668" y="624"/>
              <a:ext cx="1353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674" y="629"/>
              <a:ext cx="1352" cy="8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872" y="981"/>
              <a:ext cx="105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3021" y="624"/>
              <a:ext cx="1347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26" y="629"/>
              <a:ext cx="1346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3021" y="624"/>
              <a:ext cx="1347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3026" y="629"/>
              <a:ext cx="1346" cy="8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3530" y="981"/>
              <a:ext cx="36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4368" y="624"/>
              <a:ext cx="1227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72" y="629"/>
              <a:ext cx="1226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368" y="624"/>
              <a:ext cx="1227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4372" y="629"/>
              <a:ext cx="1226" cy="8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542" y="981"/>
              <a:ext cx="85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5595" y="624"/>
              <a:ext cx="1353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98" y="629"/>
              <a:ext cx="1352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5595" y="624"/>
              <a:ext cx="1353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5598" y="629"/>
              <a:ext cx="1352" cy="8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5803" y="981"/>
              <a:ext cx="103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479" y="1478"/>
              <a:ext cx="1189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5" y="1483"/>
              <a:ext cx="1189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479" y="1478"/>
              <a:ext cx="1189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485" y="1483"/>
              <a:ext cx="1189" cy="12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1668" y="1478"/>
              <a:ext cx="1353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74" y="1483"/>
              <a:ext cx="1352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1668" y="1478"/>
              <a:ext cx="1353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1674" y="1483"/>
              <a:ext cx="1352" cy="12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2095" y="1849"/>
              <a:ext cx="54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2562" y="1849"/>
              <a:ext cx="11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1959" y="2018"/>
              <a:ext cx="91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космическая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2063" y="2188"/>
              <a:ext cx="66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3021" y="1478"/>
              <a:ext cx="1347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14" name="Picture 4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26" y="1483"/>
              <a:ext cx="1346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3021" y="1478"/>
              <a:ext cx="1347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3026" y="1483"/>
              <a:ext cx="1346" cy="12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3482" y="1509"/>
              <a:ext cx="51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197198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3197" y="1679"/>
              <a:ext cx="12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3258" y="1679"/>
              <a:ext cx="13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3331" y="1679"/>
              <a:ext cx="16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3429" y="1679"/>
              <a:ext cx="10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3466" y="1679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3515" y="1679"/>
              <a:ext cx="62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4170" y="167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3193" y="1849"/>
              <a:ext cx="21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3339" y="1849"/>
              <a:ext cx="13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3413" y="1849"/>
              <a:ext cx="74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Ждановская,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4175" y="1849"/>
              <a:ext cx="3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3573" y="2018"/>
              <a:ext cx="13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3648" y="2018"/>
              <a:ext cx="1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3684" y="2018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3182" y="2188"/>
              <a:ext cx="13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3256" y="2188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3305" y="2188"/>
              <a:ext cx="28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3525" y="2188"/>
              <a:ext cx="15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3610" y="2188"/>
              <a:ext cx="29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237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3831" y="2188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3879" y="2188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4026" y="2188"/>
              <a:ext cx="1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Rectangle 68"/>
            <p:cNvSpPr>
              <a:spLocks noChangeArrowheads="1"/>
            </p:cNvSpPr>
            <p:nvPr/>
          </p:nvSpPr>
          <p:spPr bwMode="auto">
            <a:xfrm>
              <a:off x="4075" y="2188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>
              <a:off x="3386" y="2356"/>
              <a:ext cx="27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vka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3598" y="2369"/>
              <a:ext cx="17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3" name="Rectangle 71"/>
            <p:cNvSpPr>
              <a:spLocks noChangeArrowheads="1"/>
            </p:cNvSpPr>
            <p:nvPr/>
          </p:nvSpPr>
          <p:spPr bwMode="auto">
            <a:xfrm>
              <a:off x="3714" y="2369"/>
              <a:ext cx="2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>
              <a:off x="3882" y="2369"/>
              <a:ext cx="8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3913" y="2369"/>
              <a:ext cx="15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>
              <a:off x="4368" y="1478"/>
              <a:ext cx="1227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47" name="Picture 7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72" y="1483"/>
              <a:ext cx="1226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4368" y="1478"/>
              <a:ext cx="1227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9" name="Rectangle 77"/>
            <p:cNvSpPr>
              <a:spLocks noChangeArrowheads="1"/>
            </p:cNvSpPr>
            <p:nvPr/>
          </p:nvSpPr>
          <p:spPr bwMode="auto">
            <a:xfrm>
              <a:off x="4372" y="1483"/>
              <a:ext cx="1226" cy="12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4714" y="1703"/>
              <a:ext cx="57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Ракетно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5213" y="1703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2" name="Rectangle 80"/>
            <p:cNvSpPr>
              <a:spLocks noChangeArrowheads="1"/>
            </p:cNvSpPr>
            <p:nvPr/>
          </p:nvSpPr>
          <p:spPr bwMode="auto">
            <a:xfrm>
              <a:off x="4590" y="1873"/>
              <a:ext cx="91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космическое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4612" y="2041"/>
              <a:ext cx="83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4545" y="2206"/>
              <a:ext cx="10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5" name="Rectangle 83"/>
            <p:cNvSpPr>
              <a:spLocks noChangeArrowheads="1"/>
            </p:cNvSpPr>
            <p:nvPr/>
          </p:nvSpPr>
          <p:spPr bwMode="auto">
            <a:xfrm>
              <a:off x="4587" y="2206"/>
              <a:ext cx="8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</a:t>
              </a: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5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 том 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4804" y="2351"/>
              <a:ext cx="29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5130" y="2351"/>
              <a:ext cx="10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5595" y="1478"/>
              <a:ext cx="1353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59" name="Picture 8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98" y="1483"/>
              <a:ext cx="1352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0" name="Rectangle 88"/>
            <p:cNvSpPr>
              <a:spLocks noChangeArrowheads="1"/>
            </p:cNvSpPr>
            <p:nvPr/>
          </p:nvSpPr>
          <p:spPr bwMode="auto">
            <a:xfrm>
              <a:off x="5595" y="1478"/>
              <a:ext cx="1353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5598" y="1483"/>
              <a:ext cx="1352" cy="12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2" name="Rectangle 90"/>
            <p:cNvSpPr>
              <a:spLocks noChangeArrowheads="1"/>
            </p:cNvSpPr>
            <p:nvPr/>
          </p:nvSpPr>
          <p:spPr bwMode="auto">
            <a:xfrm>
              <a:off x="5854" y="1849"/>
              <a:ext cx="93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5896" y="2018"/>
              <a:ext cx="84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6043" y="2188"/>
              <a:ext cx="54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479" y="2702"/>
              <a:ext cx="1189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6" name="Picture 9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5" y="2705"/>
              <a:ext cx="1189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479" y="2702"/>
              <a:ext cx="1189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485" y="2705"/>
              <a:ext cx="1189" cy="125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1668" y="2702"/>
              <a:ext cx="1353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0" name="Picture 9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74" y="2705"/>
              <a:ext cx="1352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1" name="Rectangle 99"/>
            <p:cNvSpPr>
              <a:spLocks noChangeArrowheads="1"/>
            </p:cNvSpPr>
            <p:nvPr/>
          </p:nvSpPr>
          <p:spPr bwMode="auto">
            <a:xfrm>
              <a:off x="1668" y="2702"/>
              <a:ext cx="1353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1674" y="2705"/>
              <a:ext cx="1352" cy="125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1957" y="3089"/>
              <a:ext cx="91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Ярославское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" name="Rectangle 102"/>
            <p:cNvSpPr>
              <a:spLocks noChangeArrowheads="1"/>
            </p:cNvSpPr>
            <p:nvPr/>
          </p:nvSpPr>
          <p:spPr bwMode="auto">
            <a:xfrm>
              <a:off x="1845" y="3258"/>
              <a:ext cx="114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высшее военное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1902" y="3428"/>
              <a:ext cx="98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училище ПВО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3021" y="2702"/>
              <a:ext cx="1347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7" name="Picture 10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26" y="2705"/>
              <a:ext cx="1346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8" name="Rectangle 106"/>
            <p:cNvSpPr>
              <a:spLocks noChangeArrowheads="1"/>
            </p:cNvSpPr>
            <p:nvPr/>
          </p:nvSpPr>
          <p:spPr bwMode="auto">
            <a:xfrm>
              <a:off x="3021" y="2702"/>
              <a:ext cx="1347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3026" y="2705"/>
              <a:ext cx="1346" cy="125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0" name="Rectangle 108"/>
            <p:cNvSpPr>
              <a:spLocks noChangeArrowheads="1"/>
            </p:cNvSpPr>
            <p:nvPr/>
          </p:nvSpPr>
          <p:spPr bwMode="auto">
            <a:xfrm>
              <a:off x="3482" y="2762"/>
              <a:ext cx="51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150001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" name="Rectangle 109"/>
            <p:cNvSpPr>
              <a:spLocks noChangeArrowheads="1"/>
            </p:cNvSpPr>
            <p:nvPr/>
          </p:nvSpPr>
          <p:spPr bwMode="auto">
            <a:xfrm>
              <a:off x="3288" y="2931"/>
              <a:ext cx="12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" name="Rectangle 110"/>
            <p:cNvSpPr>
              <a:spLocks noChangeArrowheads="1"/>
            </p:cNvSpPr>
            <p:nvPr/>
          </p:nvSpPr>
          <p:spPr bwMode="auto">
            <a:xfrm>
              <a:off x="3348" y="2931"/>
              <a:ext cx="13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" name="Rectangle 111"/>
            <p:cNvSpPr>
              <a:spLocks noChangeArrowheads="1"/>
            </p:cNvSpPr>
            <p:nvPr/>
          </p:nvSpPr>
          <p:spPr bwMode="auto">
            <a:xfrm>
              <a:off x="3422" y="2931"/>
              <a:ext cx="73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Ярославль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4080" y="2931"/>
              <a:ext cx="1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" name="Rectangle 113"/>
            <p:cNvSpPr>
              <a:spLocks noChangeArrowheads="1"/>
            </p:cNvSpPr>
            <p:nvPr/>
          </p:nvSpPr>
          <p:spPr bwMode="auto">
            <a:xfrm>
              <a:off x="3030" y="3105"/>
              <a:ext cx="131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Московский проспект,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" name="Rectangle 114"/>
            <p:cNvSpPr>
              <a:spLocks noChangeArrowheads="1"/>
            </p:cNvSpPr>
            <p:nvPr/>
          </p:nvSpPr>
          <p:spPr bwMode="auto">
            <a:xfrm>
              <a:off x="4110" y="310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Rectangle 115"/>
            <p:cNvSpPr>
              <a:spLocks noChangeArrowheads="1"/>
            </p:cNvSpPr>
            <p:nvPr/>
          </p:nvSpPr>
          <p:spPr bwMode="auto">
            <a:xfrm>
              <a:off x="4159" y="310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4223" y="310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" name="Rectangle 117"/>
            <p:cNvSpPr>
              <a:spLocks noChangeArrowheads="1"/>
            </p:cNvSpPr>
            <p:nvPr/>
          </p:nvSpPr>
          <p:spPr bwMode="auto">
            <a:xfrm>
              <a:off x="3573" y="3269"/>
              <a:ext cx="13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" name="Rectangle 118"/>
            <p:cNvSpPr>
              <a:spLocks noChangeArrowheads="1"/>
            </p:cNvSpPr>
            <p:nvPr/>
          </p:nvSpPr>
          <p:spPr bwMode="auto">
            <a:xfrm>
              <a:off x="3648" y="3269"/>
              <a:ext cx="1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" name="Rectangle 119"/>
            <p:cNvSpPr>
              <a:spLocks noChangeArrowheads="1"/>
            </p:cNvSpPr>
            <p:nvPr/>
          </p:nvSpPr>
          <p:spPr bwMode="auto">
            <a:xfrm>
              <a:off x="3684" y="3269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2" name="Rectangle 120"/>
            <p:cNvSpPr>
              <a:spLocks noChangeArrowheads="1"/>
            </p:cNvSpPr>
            <p:nvPr/>
          </p:nvSpPr>
          <p:spPr bwMode="auto">
            <a:xfrm>
              <a:off x="3182" y="3440"/>
              <a:ext cx="13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3" name="Rectangle 121"/>
            <p:cNvSpPr>
              <a:spLocks noChangeArrowheads="1"/>
            </p:cNvSpPr>
            <p:nvPr/>
          </p:nvSpPr>
          <p:spPr bwMode="auto">
            <a:xfrm>
              <a:off x="3256" y="3440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>
              <a:off x="3305" y="3440"/>
              <a:ext cx="36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4852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3598" y="3440"/>
              <a:ext cx="15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6" name="Rectangle 124"/>
            <p:cNvSpPr>
              <a:spLocks noChangeArrowheads="1"/>
            </p:cNvSpPr>
            <p:nvPr/>
          </p:nvSpPr>
          <p:spPr bwMode="auto">
            <a:xfrm>
              <a:off x="3684" y="3440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7" name="Rectangle 125"/>
            <p:cNvSpPr>
              <a:spLocks noChangeArrowheads="1"/>
            </p:cNvSpPr>
            <p:nvPr/>
          </p:nvSpPr>
          <p:spPr bwMode="auto">
            <a:xfrm>
              <a:off x="3831" y="3440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8" name="Rectangle 126"/>
            <p:cNvSpPr>
              <a:spLocks noChangeArrowheads="1"/>
            </p:cNvSpPr>
            <p:nvPr/>
          </p:nvSpPr>
          <p:spPr bwMode="auto">
            <a:xfrm>
              <a:off x="3879" y="3440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4026" y="3440"/>
              <a:ext cx="1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4075" y="3440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1" name="Rectangle 129"/>
            <p:cNvSpPr>
              <a:spLocks noChangeArrowheads="1"/>
            </p:cNvSpPr>
            <p:nvPr/>
          </p:nvSpPr>
          <p:spPr bwMode="auto">
            <a:xfrm>
              <a:off x="3165" y="3600"/>
              <a:ext cx="109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y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avvpvo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_umo@mil.ru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3751" y="36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4" name="Rectangle 132"/>
            <p:cNvSpPr>
              <a:spLocks noChangeArrowheads="1"/>
            </p:cNvSpPr>
            <p:nvPr/>
          </p:nvSpPr>
          <p:spPr bwMode="auto">
            <a:xfrm>
              <a:off x="3950" y="36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3982" y="36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6" name="Rectangle 134"/>
            <p:cNvSpPr>
              <a:spLocks noChangeArrowheads="1"/>
            </p:cNvSpPr>
            <p:nvPr/>
          </p:nvSpPr>
          <p:spPr bwMode="auto">
            <a:xfrm>
              <a:off x="4368" y="2702"/>
              <a:ext cx="1227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3207" name="Picture 13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72" y="2705"/>
              <a:ext cx="1226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8" name="Rectangle 136"/>
            <p:cNvSpPr>
              <a:spLocks noChangeArrowheads="1"/>
            </p:cNvSpPr>
            <p:nvPr/>
          </p:nvSpPr>
          <p:spPr bwMode="auto">
            <a:xfrm>
              <a:off x="4368" y="2702"/>
              <a:ext cx="1227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9" name="Rectangle 137"/>
            <p:cNvSpPr>
              <a:spLocks noChangeArrowheads="1"/>
            </p:cNvSpPr>
            <p:nvPr/>
          </p:nvSpPr>
          <p:spPr bwMode="auto">
            <a:xfrm>
              <a:off x="4372" y="2705"/>
              <a:ext cx="1226" cy="125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0" name="Rectangle 138"/>
            <p:cNvSpPr>
              <a:spLocks noChangeArrowheads="1"/>
            </p:cNvSpPr>
            <p:nvPr/>
          </p:nvSpPr>
          <p:spPr bwMode="auto">
            <a:xfrm>
              <a:off x="4625" y="2828"/>
              <a:ext cx="84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Специальные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>
              <a:off x="4497" y="2974"/>
              <a:ext cx="111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радиотехнические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2" name="Rectangle 140"/>
            <p:cNvSpPr>
              <a:spLocks noChangeArrowheads="1"/>
            </p:cNvSpPr>
            <p:nvPr/>
          </p:nvSpPr>
          <p:spPr bwMode="auto">
            <a:xfrm>
              <a:off x="4761" y="3119"/>
              <a:ext cx="52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3" name="Rectangle 141"/>
            <p:cNvSpPr>
              <a:spLocks noChangeArrowheads="1"/>
            </p:cNvSpPr>
            <p:nvPr/>
          </p:nvSpPr>
          <p:spPr bwMode="auto">
            <a:xfrm>
              <a:off x="4603" y="3264"/>
              <a:ext cx="89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Применение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4" name="Rectangle 142"/>
            <p:cNvSpPr>
              <a:spLocks noChangeArrowheads="1"/>
            </p:cNvSpPr>
            <p:nvPr/>
          </p:nvSpPr>
          <p:spPr bwMode="auto">
            <a:xfrm>
              <a:off x="4626" y="3410"/>
              <a:ext cx="843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5" name="Rectangle 143"/>
            <p:cNvSpPr>
              <a:spLocks noChangeArrowheads="1"/>
            </p:cNvSpPr>
            <p:nvPr/>
          </p:nvSpPr>
          <p:spPr bwMode="auto">
            <a:xfrm>
              <a:off x="4422" y="3555"/>
              <a:ext cx="127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автоматизированных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6" name="Rectangle 144"/>
            <p:cNvSpPr>
              <a:spLocks noChangeArrowheads="1"/>
            </p:cNvSpPr>
            <p:nvPr/>
          </p:nvSpPr>
          <p:spPr bwMode="auto">
            <a:xfrm>
              <a:off x="4803" y="3700"/>
              <a:ext cx="44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7" name="Rectangle 145"/>
            <p:cNvSpPr>
              <a:spLocks noChangeArrowheads="1"/>
            </p:cNvSpPr>
            <p:nvPr/>
          </p:nvSpPr>
          <p:spPr bwMode="auto">
            <a:xfrm>
              <a:off x="5595" y="2702"/>
              <a:ext cx="1353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3218" name="Picture 14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98" y="2705"/>
              <a:ext cx="1352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19" name="Rectangle 147"/>
            <p:cNvSpPr>
              <a:spLocks noChangeArrowheads="1"/>
            </p:cNvSpPr>
            <p:nvPr/>
          </p:nvSpPr>
          <p:spPr bwMode="auto">
            <a:xfrm>
              <a:off x="5595" y="2702"/>
              <a:ext cx="1353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0" name="Rectangle 148"/>
            <p:cNvSpPr>
              <a:spLocks noChangeArrowheads="1"/>
            </p:cNvSpPr>
            <p:nvPr/>
          </p:nvSpPr>
          <p:spPr bwMode="auto">
            <a:xfrm>
              <a:off x="5598" y="2705"/>
              <a:ext cx="1352" cy="125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1" name="Rectangle 149"/>
            <p:cNvSpPr>
              <a:spLocks noChangeArrowheads="1"/>
            </p:cNvSpPr>
            <p:nvPr/>
          </p:nvSpPr>
          <p:spPr bwMode="auto">
            <a:xfrm>
              <a:off x="5854" y="3089"/>
              <a:ext cx="9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2" name="Rectangle 150"/>
            <p:cNvSpPr>
              <a:spLocks noChangeArrowheads="1"/>
            </p:cNvSpPr>
            <p:nvPr/>
          </p:nvSpPr>
          <p:spPr bwMode="auto">
            <a:xfrm>
              <a:off x="5896" y="3258"/>
              <a:ext cx="84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3" name="Rectangle 151"/>
            <p:cNvSpPr>
              <a:spLocks noChangeArrowheads="1"/>
            </p:cNvSpPr>
            <p:nvPr/>
          </p:nvSpPr>
          <p:spPr bwMode="auto">
            <a:xfrm>
              <a:off x="6043" y="3428"/>
              <a:ext cx="54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24" name="Picture 15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34" y="1779"/>
              <a:ext cx="1090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25" name="Picture 15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90" y="2972"/>
              <a:ext cx="1034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92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4100" name="Group 4"/>
          <p:cNvGrpSpPr>
            <a:grpSpLocks noChangeAspect="1"/>
          </p:cNvGrpSpPr>
          <p:nvPr/>
        </p:nvGrpSpPr>
        <p:grpSpPr bwMode="auto">
          <a:xfrm>
            <a:off x="695325" y="1047750"/>
            <a:ext cx="10326688" cy="5334000"/>
            <a:chOff x="438" y="660"/>
            <a:chExt cx="6505" cy="3360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8" y="660"/>
              <a:ext cx="6505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44" y="666"/>
              <a:ext cx="1196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" y="672"/>
              <a:ext cx="1193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444" y="666"/>
              <a:ext cx="1196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450" y="672"/>
              <a:ext cx="1193" cy="8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640" y="666"/>
              <a:ext cx="1358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" y="672"/>
              <a:ext cx="1357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640" y="666"/>
              <a:ext cx="1358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643" y="672"/>
              <a:ext cx="1357" cy="8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827" y="1023"/>
              <a:ext cx="108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998" y="666"/>
              <a:ext cx="1352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" y="672"/>
              <a:ext cx="1349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2998" y="666"/>
              <a:ext cx="1352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3000" y="672"/>
              <a:ext cx="1349" cy="8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3500" y="10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4344" y="666"/>
              <a:ext cx="1234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49" y="672"/>
              <a:ext cx="1230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4344" y="666"/>
              <a:ext cx="1234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4349" y="672"/>
              <a:ext cx="1230" cy="8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4506" y="1023"/>
              <a:ext cx="9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5578" y="666"/>
              <a:ext cx="1358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9" y="672"/>
              <a:ext cx="1357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5578" y="666"/>
              <a:ext cx="1358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5579" y="672"/>
              <a:ext cx="1357" cy="8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5771" y="1023"/>
              <a:ext cx="10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444" y="1542"/>
              <a:ext cx="1196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0" y="1547"/>
              <a:ext cx="1193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444" y="1542"/>
              <a:ext cx="1196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450" y="1547"/>
              <a:ext cx="1193" cy="12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1640" y="1542"/>
              <a:ext cx="1358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30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3" y="1547"/>
              <a:ext cx="1357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1640" y="1542"/>
              <a:ext cx="1358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1643" y="1547"/>
              <a:ext cx="1357" cy="12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1734" y="1816"/>
              <a:ext cx="131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1968" y="1996"/>
              <a:ext cx="74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Воздушно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2631" y="1996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1907" y="2175"/>
              <a:ext cx="9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космической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2043" y="2354"/>
              <a:ext cx="6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обороны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2998" y="1542"/>
              <a:ext cx="1352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39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00" y="1547"/>
              <a:ext cx="1349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2998" y="1542"/>
              <a:ext cx="1352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3000" y="1547"/>
              <a:ext cx="1349" cy="12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3450" y="1639"/>
              <a:ext cx="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170100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3401" y="1816"/>
              <a:ext cx="13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3464" y="1816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3539" y="1816"/>
              <a:ext cx="4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Тверь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3916" y="1816"/>
              <a:ext cx="1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3079" y="1996"/>
              <a:ext cx="2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3230" y="1996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3306" y="1996"/>
              <a:ext cx="70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Жигарева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3934" y="1996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4010" y="1996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4087" y="1996"/>
              <a:ext cx="1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4125" y="1996"/>
              <a:ext cx="2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3141" y="2175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3217" y="2175"/>
              <a:ext cx="11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3267" y="2175"/>
              <a:ext cx="37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4822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3570" y="2175"/>
              <a:ext cx="15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3659" y="2175"/>
              <a:ext cx="2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3810" y="2175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3861" y="2175"/>
              <a:ext cx="2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4012" y="2175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4063" y="2175"/>
              <a:ext cx="2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3317" y="2354"/>
              <a:ext cx="8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vko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3898" y="237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6" name="Rectangle 70"/>
            <p:cNvSpPr>
              <a:spLocks noChangeArrowheads="1"/>
            </p:cNvSpPr>
            <p:nvPr/>
          </p:nvSpPr>
          <p:spPr bwMode="auto">
            <a:xfrm>
              <a:off x="4344" y="1542"/>
              <a:ext cx="1234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67" name="Picture 7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49" y="1547"/>
              <a:ext cx="1230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4344" y="1542"/>
              <a:ext cx="1234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4349" y="1547"/>
              <a:ext cx="1230" cy="12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70" name="Rectangle 74"/>
            <p:cNvSpPr>
              <a:spLocks noChangeArrowheads="1"/>
            </p:cNvSpPr>
            <p:nvPr/>
          </p:nvSpPr>
          <p:spPr bwMode="auto">
            <a:xfrm>
              <a:off x="4570" y="1638"/>
              <a:ext cx="88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Применение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4594" y="1792"/>
              <a:ext cx="83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2" name="Rectangle 76"/>
            <p:cNvSpPr>
              <a:spLocks noChangeArrowheads="1"/>
            </p:cNvSpPr>
            <p:nvPr/>
          </p:nvSpPr>
          <p:spPr bwMode="auto">
            <a:xfrm>
              <a:off x="4499" y="1945"/>
              <a:ext cx="102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вычислительных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3" name="Rectangle 77"/>
            <p:cNvSpPr>
              <a:spLocks noChangeArrowheads="1"/>
            </p:cNvSpPr>
            <p:nvPr/>
          </p:nvSpPr>
          <p:spPr bwMode="auto">
            <a:xfrm>
              <a:off x="4450" y="2098"/>
              <a:ext cx="109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средств АСУ ПВО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4" name="Rectangle 78"/>
            <p:cNvSpPr>
              <a:spLocks noChangeArrowheads="1"/>
            </p:cNvSpPr>
            <p:nvPr/>
          </p:nvSpPr>
          <p:spPr bwMode="auto">
            <a:xfrm>
              <a:off x="4510" y="2252"/>
              <a:ext cx="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5" name="Rectangle 79"/>
            <p:cNvSpPr>
              <a:spLocks noChangeArrowheads="1"/>
            </p:cNvSpPr>
            <p:nvPr/>
          </p:nvSpPr>
          <p:spPr bwMode="auto">
            <a:xfrm>
              <a:off x="4554" y="2252"/>
              <a:ext cx="8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 в том 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6" name="Rectangle 80"/>
            <p:cNvSpPr>
              <a:spLocks noChangeArrowheads="1"/>
            </p:cNvSpPr>
            <p:nvPr/>
          </p:nvSpPr>
          <p:spPr bwMode="auto">
            <a:xfrm>
              <a:off x="4777" y="2405"/>
              <a:ext cx="31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7" name="Rectangle 81"/>
            <p:cNvSpPr>
              <a:spLocks noChangeArrowheads="1"/>
            </p:cNvSpPr>
            <p:nvPr/>
          </p:nvSpPr>
          <p:spPr bwMode="auto">
            <a:xfrm>
              <a:off x="5114" y="2405"/>
              <a:ext cx="10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8" name="Rectangle 82"/>
            <p:cNvSpPr>
              <a:spLocks noChangeArrowheads="1"/>
            </p:cNvSpPr>
            <p:nvPr/>
          </p:nvSpPr>
          <p:spPr bwMode="auto">
            <a:xfrm>
              <a:off x="5578" y="1542"/>
              <a:ext cx="1358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79" name="Picture 8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79" y="1547"/>
              <a:ext cx="1357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0" name="Rectangle 84"/>
            <p:cNvSpPr>
              <a:spLocks noChangeArrowheads="1"/>
            </p:cNvSpPr>
            <p:nvPr/>
          </p:nvSpPr>
          <p:spPr bwMode="auto">
            <a:xfrm>
              <a:off x="5578" y="1542"/>
              <a:ext cx="1358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81" name="Rectangle 85"/>
            <p:cNvSpPr>
              <a:spLocks noChangeArrowheads="1"/>
            </p:cNvSpPr>
            <p:nvPr/>
          </p:nvSpPr>
          <p:spPr bwMode="auto">
            <a:xfrm>
              <a:off x="5579" y="1547"/>
              <a:ext cx="1357" cy="12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82" name="Rectangle 86"/>
            <p:cNvSpPr>
              <a:spLocks noChangeArrowheads="1"/>
            </p:cNvSpPr>
            <p:nvPr/>
          </p:nvSpPr>
          <p:spPr bwMode="auto">
            <a:xfrm>
              <a:off x="5824" y="1907"/>
              <a:ext cx="9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3" name="Rectangle 87"/>
            <p:cNvSpPr>
              <a:spLocks noChangeArrowheads="1"/>
            </p:cNvSpPr>
            <p:nvPr/>
          </p:nvSpPr>
          <p:spPr bwMode="auto">
            <a:xfrm>
              <a:off x="5867" y="2086"/>
              <a:ext cx="871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4" name="Rectangle 88"/>
            <p:cNvSpPr>
              <a:spLocks noChangeArrowheads="1"/>
            </p:cNvSpPr>
            <p:nvPr/>
          </p:nvSpPr>
          <p:spPr bwMode="auto">
            <a:xfrm>
              <a:off x="6019" y="2265"/>
              <a:ext cx="55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5" name="Rectangle 89"/>
            <p:cNvSpPr>
              <a:spLocks noChangeArrowheads="1"/>
            </p:cNvSpPr>
            <p:nvPr/>
          </p:nvSpPr>
          <p:spPr bwMode="auto">
            <a:xfrm>
              <a:off x="444" y="2794"/>
              <a:ext cx="1196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86" name="Picture 9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0" y="2797"/>
              <a:ext cx="1193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7" name="Rectangle 91"/>
            <p:cNvSpPr>
              <a:spLocks noChangeArrowheads="1"/>
            </p:cNvSpPr>
            <p:nvPr/>
          </p:nvSpPr>
          <p:spPr bwMode="auto">
            <a:xfrm>
              <a:off x="444" y="2794"/>
              <a:ext cx="1196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88" name="Rectangle 92"/>
            <p:cNvSpPr>
              <a:spLocks noChangeArrowheads="1"/>
            </p:cNvSpPr>
            <p:nvPr/>
          </p:nvSpPr>
          <p:spPr bwMode="auto">
            <a:xfrm>
              <a:off x="450" y="2797"/>
              <a:ext cx="1193" cy="12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89" name="Rectangle 93"/>
            <p:cNvSpPr>
              <a:spLocks noChangeArrowheads="1"/>
            </p:cNvSpPr>
            <p:nvPr/>
          </p:nvSpPr>
          <p:spPr bwMode="auto">
            <a:xfrm>
              <a:off x="1640" y="2794"/>
              <a:ext cx="1358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90" name="Picture 9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43" y="2797"/>
              <a:ext cx="1357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1" name="Rectangle 95"/>
            <p:cNvSpPr>
              <a:spLocks noChangeArrowheads="1"/>
            </p:cNvSpPr>
            <p:nvPr/>
          </p:nvSpPr>
          <p:spPr bwMode="auto">
            <a:xfrm>
              <a:off x="1640" y="2794"/>
              <a:ext cx="1358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2" name="Rectangle 96"/>
            <p:cNvSpPr>
              <a:spLocks noChangeArrowheads="1"/>
            </p:cNvSpPr>
            <p:nvPr/>
          </p:nvSpPr>
          <p:spPr bwMode="auto">
            <a:xfrm>
              <a:off x="1643" y="2797"/>
              <a:ext cx="1357" cy="12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3" name="Rectangle 97"/>
            <p:cNvSpPr>
              <a:spLocks noChangeArrowheads="1"/>
            </p:cNvSpPr>
            <p:nvPr/>
          </p:nvSpPr>
          <p:spPr bwMode="auto">
            <a:xfrm>
              <a:off x="1734" y="3230"/>
              <a:ext cx="131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4" name="Rectangle 98"/>
            <p:cNvSpPr>
              <a:spLocks noChangeArrowheads="1"/>
            </p:cNvSpPr>
            <p:nvPr/>
          </p:nvSpPr>
          <p:spPr bwMode="auto">
            <a:xfrm>
              <a:off x="2150" y="3409"/>
              <a:ext cx="42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связи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5" name="Rectangle 99"/>
            <p:cNvSpPr>
              <a:spLocks noChangeArrowheads="1"/>
            </p:cNvSpPr>
            <p:nvPr/>
          </p:nvSpPr>
          <p:spPr bwMode="auto">
            <a:xfrm>
              <a:off x="2998" y="2794"/>
              <a:ext cx="1365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96" name="Picture 10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00" y="2797"/>
              <a:ext cx="1360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7" name="Rectangle 101"/>
            <p:cNvSpPr>
              <a:spLocks noChangeArrowheads="1"/>
            </p:cNvSpPr>
            <p:nvPr/>
          </p:nvSpPr>
          <p:spPr bwMode="auto">
            <a:xfrm>
              <a:off x="2998" y="2794"/>
              <a:ext cx="1365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8" name="Rectangle 102"/>
            <p:cNvSpPr>
              <a:spLocks noChangeArrowheads="1"/>
            </p:cNvSpPr>
            <p:nvPr/>
          </p:nvSpPr>
          <p:spPr bwMode="auto">
            <a:xfrm>
              <a:off x="3000" y="2797"/>
              <a:ext cx="1360" cy="12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3456" y="2794"/>
              <a:ext cx="53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194064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" name="Rectangle 104"/>
            <p:cNvSpPr>
              <a:spLocks noChangeArrowheads="1"/>
            </p:cNvSpPr>
            <p:nvPr/>
          </p:nvSpPr>
          <p:spPr bwMode="auto">
            <a:xfrm>
              <a:off x="3162" y="2974"/>
              <a:ext cx="13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" name="Rectangle 105"/>
            <p:cNvSpPr>
              <a:spLocks noChangeArrowheads="1"/>
            </p:cNvSpPr>
            <p:nvPr/>
          </p:nvSpPr>
          <p:spPr bwMode="auto">
            <a:xfrm>
              <a:off x="3224" y="2974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" name="Rectangle 106"/>
            <p:cNvSpPr>
              <a:spLocks noChangeArrowheads="1"/>
            </p:cNvSpPr>
            <p:nvPr/>
          </p:nvSpPr>
          <p:spPr bwMode="auto">
            <a:xfrm>
              <a:off x="3300" y="2974"/>
              <a:ext cx="16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3" name="Rectangle 107"/>
            <p:cNvSpPr>
              <a:spLocks noChangeArrowheads="1"/>
            </p:cNvSpPr>
            <p:nvPr/>
          </p:nvSpPr>
          <p:spPr bwMode="auto">
            <a:xfrm>
              <a:off x="3401" y="2974"/>
              <a:ext cx="1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4" name="Rectangle 108"/>
            <p:cNvSpPr>
              <a:spLocks noChangeArrowheads="1"/>
            </p:cNvSpPr>
            <p:nvPr/>
          </p:nvSpPr>
          <p:spPr bwMode="auto">
            <a:xfrm>
              <a:off x="3439" y="2974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5" name="Rectangle 109"/>
            <p:cNvSpPr>
              <a:spLocks noChangeArrowheads="1"/>
            </p:cNvSpPr>
            <p:nvPr/>
          </p:nvSpPr>
          <p:spPr bwMode="auto">
            <a:xfrm>
              <a:off x="3489" y="2974"/>
              <a:ext cx="6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" name="Rectangle 110"/>
            <p:cNvSpPr>
              <a:spLocks noChangeArrowheads="1"/>
            </p:cNvSpPr>
            <p:nvPr/>
          </p:nvSpPr>
          <p:spPr bwMode="auto">
            <a:xfrm>
              <a:off x="4167" y="297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7" name="Rectangle 111"/>
            <p:cNvSpPr>
              <a:spLocks noChangeArrowheads="1"/>
            </p:cNvSpPr>
            <p:nvPr/>
          </p:nvSpPr>
          <p:spPr bwMode="auto">
            <a:xfrm>
              <a:off x="3290" y="3153"/>
              <a:ext cx="91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Тихорецкий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8" name="Rectangle 112"/>
            <p:cNvSpPr>
              <a:spLocks noChangeArrowheads="1"/>
            </p:cNvSpPr>
            <p:nvPr/>
          </p:nvSpPr>
          <p:spPr bwMode="auto">
            <a:xfrm>
              <a:off x="3256" y="3332"/>
              <a:ext cx="66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проспект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3844" y="3332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0" name="Rectangle 114"/>
            <p:cNvSpPr>
              <a:spLocks noChangeArrowheads="1"/>
            </p:cNvSpPr>
            <p:nvPr/>
          </p:nvSpPr>
          <p:spPr bwMode="auto">
            <a:xfrm>
              <a:off x="3920" y="3332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1" name="Rectangle 115"/>
            <p:cNvSpPr>
              <a:spLocks noChangeArrowheads="1"/>
            </p:cNvSpPr>
            <p:nvPr/>
          </p:nvSpPr>
          <p:spPr bwMode="auto">
            <a:xfrm>
              <a:off x="3997" y="3332"/>
              <a:ext cx="1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2" name="Rectangle 116"/>
            <p:cNvSpPr>
              <a:spLocks noChangeArrowheads="1"/>
            </p:cNvSpPr>
            <p:nvPr/>
          </p:nvSpPr>
          <p:spPr bwMode="auto">
            <a:xfrm>
              <a:off x="4035" y="3332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3" name="Rectangle 117"/>
            <p:cNvSpPr>
              <a:spLocks noChangeArrowheads="1"/>
            </p:cNvSpPr>
            <p:nvPr/>
          </p:nvSpPr>
          <p:spPr bwMode="auto">
            <a:xfrm>
              <a:off x="3146" y="3511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4" name="Rectangle 118"/>
            <p:cNvSpPr>
              <a:spLocks noChangeArrowheads="1"/>
            </p:cNvSpPr>
            <p:nvPr/>
          </p:nvSpPr>
          <p:spPr bwMode="auto">
            <a:xfrm>
              <a:off x="3222" y="3511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5" name="Rectangle 119"/>
            <p:cNvSpPr>
              <a:spLocks noChangeArrowheads="1"/>
            </p:cNvSpPr>
            <p:nvPr/>
          </p:nvSpPr>
          <p:spPr bwMode="auto">
            <a:xfrm>
              <a:off x="3273" y="3511"/>
              <a:ext cx="29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6" name="Rectangle 120"/>
            <p:cNvSpPr>
              <a:spLocks noChangeArrowheads="1"/>
            </p:cNvSpPr>
            <p:nvPr/>
          </p:nvSpPr>
          <p:spPr bwMode="auto">
            <a:xfrm>
              <a:off x="3500" y="3511"/>
              <a:ext cx="15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7" name="Rectangle 121"/>
            <p:cNvSpPr>
              <a:spLocks noChangeArrowheads="1"/>
            </p:cNvSpPr>
            <p:nvPr/>
          </p:nvSpPr>
          <p:spPr bwMode="auto">
            <a:xfrm>
              <a:off x="3588" y="3511"/>
              <a:ext cx="29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247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8" name="Rectangle 122"/>
            <p:cNvSpPr>
              <a:spLocks noChangeArrowheads="1"/>
            </p:cNvSpPr>
            <p:nvPr/>
          </p:nvSpPr>
          <p:spPr bwMode="auto">
            <a:xfrm>
              <a:off x="3816" y="3511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9" name="Rectangle 123"/>
            <p:cNvSpPr>
              <a:spLocks noChangeArrowheads="1"/>
            </p:cNvSpPr>
            <p:nvPr/>
          </p:nvSpPr>
          <p:spPr bwMode="auto">
            <a:xfrm>
              <a:off x="3866" y="3511"/>
              <a:ext cx="2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0" name="Rectangle 124"/>
            <p:cNvSpPr>
              <a:spLocks noChangeArrowheads="1"/>
            </p:cNvSpPr>
            <p:nvPr/>
          </p:nvSpPr>
          <p:spPr bwMode="auto">
            <a:xfrm>
              <a:off x="4018" y="3511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1" name="Rectangle 125"/>
            <p:cNvSpPr>
              <a:spLocks noChangeArrowheads="1"/>
            </p:cNvSpPr>
            <p:nvPr/>
          </p:nvSpPr>
          <p:spPr bwMode="auto">
            <a:xfrm>
              <a:off x="4069" y="3511"/>
              <a:ext cx="2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2" name="Rectangle 126"/>
            <p:cNvSpPr>
              <a:spLocks noChangeArrowheads="1"/>
            </p:cNvSpPr>
            <p:nvPr/>
          </p:nvSpPr>
          <p:spPr bwMode="auto">
            <a:xfrm>
              <a:off x="3300" y="3690"/>
              <a:ext cx="6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as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3" name="Rectangle 127"/>
            <p:cNvSpPr>
              <a:spLocks noChangeArrowheads="1"/>
            </p:cNvSpPr>
            <p:nvPr/>
          </p:nvSpPr>
          <p:spPr bwMode="auto">
            <a:xfrm>
              <a:off x="3597" y="3690"/>
              <a:ext cx="8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4" name="Rectangle 128"/>
            <p:cNvSpPr>
              <a:spLocks noChangeArrowheads="1"/>
            </p:cNvSpPr>
            <p:nvPr/>
          </p:nvSpPr>
          <p:spPr bwMode="auto">
            <a:xfrm>
              <a:off x="3629" y="36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5" name="Rectangle 129"/>
            <p:cNvSpPr>
              <a:spLocks noChangeArrowheads="1"/>
            </p:cNvSpPr>
            <p:nvPr/>
          </p:nvSpPr>
          <p:spPr bwMode="auto">
            <a:xfrm>
              <a:off x="3802" y="36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6" name="Rectangle 130"/>
            <p:cNvSpPr>
              <a:spLocks noChangeArrowheads="1"/>
            </p:cNvSpPr>
            <p:nvPr/>
          </p:nvSpPr>
          <p:spPr bwMode="auto">
            <a:xfrm>
              <a:off x="3835" y="36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7" name="Rectangle 131"/>
            <p:cNvSpPr>
              <a:spLocks noChangeArrowheads="1"/>
            </p:cNvSpPr>
            <p:nvPr/>
          </p:nvSpPr>
          <p:spPr bwMode="auto">
            <a:xfrm>
              <a:off x="4357" y="2794"/>
              <a:ext cx="1228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228" name="Picture 13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57" y="2797"/>
              <a:ext cx="1222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29" name="Rectangle 133"/>
            <p:cNvSpPr>
              <a:spLocks noChangeArrowheads="1"/>
            </p:cNvSpPr>
            <p:nvPr/>
          </p:nvSpPr>
          <p:spPr bwMode="auto">
            <a:xfrm>
              <a:off x="4357" y="2794"/>
              <a:ext cx="1228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0" name="Rectangle 134"/>
            <p:cNvSpPr>
              <a:spLocks noChangeArrowheads="1"/>
            </p:cNvSpPr>
            <p:nvPr/>
          </p:nvSpPr>
          <p:spPr bwMode="auto">
            <a:xfrm>
              <a:off x="4357" y="2797"/>
              <a:ext cx="1222" cy="12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1" name="Rectangle 135"/>
            <p:cNvSpPr>
              <a:spLocks noChangeArrowheads="1"/>
            </p:cNvSpPr>
            <p:nvPr/>
          </p:nvSpPr>
          <p:spPr bwMode="auto">
            <a:xfrm>
              <a:off x="4681" y="2987"/>
              <a:ext cx="52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Системы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2" name="Rectangle 136"/>
            <p:cNvSpPr>
              <a:spLocks noChangeArrowheads="1"/>
            </p:cNvSpPr>
            <p:nvPr/>
          </p:nvSpPr>
          <p:spPr bwMode="auto">
            <a:xfrm>
              <a:off x="4557" y="3166"/>
              <a:ext cx="74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специальной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3" name="Rectangle 137"/>
            <p:cNvSpPr>
              <a:spLocks noChangeArrowheads="1"/>
            </p:cNvSpPr>
            <p:nvPr/>
          </p:nvSpPr>
          <p:spPr bwMode="auto">
            <a:xfrm>
              <a:off x="4796" y="3345"/>
              <a:ext cx="2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связи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4" name="Rectangle 138"/>
            <p:cNvSpPr>
              <a:spLocks noChangeArrowheads="1"/>
            </p:cNvSpPr>
            <p:nvPr/>
          </p:nvSpPr>
          <p:spPr bwMode="auto">
            <a:xfrm>
              <a:off x="4514" y="3523"/>
              <a:ext cx="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>
              <a:off x="4557" y="3523"/>
              <a:ext cx="8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 в том 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6" name="Rectangle 140"/>
            <p:cNvSpPr>
              <a:spLocks noChangeArrowheads="1"/>
            </p:cNvSpPr>
            <p:nvPr/>
          </p:nvSpPr>
          <p:spPr bwMode="auto">
            <a:xfrm>
              <a:off x="4781" y="3677"/>
              <a:ext cx="31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7" name="Rectangle 141"/>
            <p:cNvSpPr>
              <a:spLocks noChangeArrowheads="1"/>
            </p:cNvSpPr>
            <p:nvPr/>
          </p:nvSpPr>
          <p:spPr bwMode="auto">
            <a:xfrm>
              <a:off x="5118" y="3677"/>
              <a:ext cx="10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8" name="Rectangle 142"/>
            <p:cNvSpPr>
              <a:spLocks noChangeArrowheads="1"/>
            </p:cNvSpPr>
            <p:nvPr/>
          </p:nvSpPr>
          <p:spPr bwMode="auto">
            <a:xfrm>
              <a:off x="5578" y="2794"/>
              <a:ext cx="1358" cy="121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239" name="Picture 14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79" y="2797"/>
              <a:ext cx="1357" cy="1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40" name="Rectangle 144"/>
            <p:cNvSpPr>
              <a:spLocks noChangeArrowheads="1"/>
            </p:cNvSpPr>
            <p:nvPr/>
          </p:nvSpPr>
          <p:spPr bwMode="auto">
            <a:xfrm>
              <a:off x="5578" y="2794"/>
              <a:ext cx="1358" cy="121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1" name="Rectangle 145"/>
            <p:cNvSpPr>
              <a:spLocks noChangeArrowheads="1"/>
            </p:cNvSpPr>
            <p:nvPr/>
          </p:nvSpPr>
          <p:spPr bwMode="auto">
            <a:xfrm>
              <a:off x="5579" y="2797"/>
              <a:ext cx="1357" cy="121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2" name="Rectangle 146"/>
            <p:cNvSpPr>
              <a:spLocks noChangeArrowheads="1"/>
            </p:cNvSpPr>
            <p:nvPr/>
          </p:nvSpPr>
          <p:spPr bwMode="auto">
            <a:xfrm>
              <a:off x="5824" y="3136"/>
              <a:ext cx="9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3" name="Rectangle 147"/>
            <p:cNvSpPr>
              <a:spLocks noChangeArrowheads="1"/>
            </p:cNvSpPr>
            <p:nvPr/>
          </p:nvSpPr>
          <p:spPr bwMode="auto">
            <a:xfrm>
              <a:off x="5867" y="3316"/>
              <a:ext cx="87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4" name="Rectangle 148"/>
            <p:cNvSpPr>
              <a:spLocks noChangeArrowheads="1"/>
            </p:cNvSpPr>
            <p:nvPr/>
          </p:nvSpPr>
          <p:spPr bwMode="auto">
            <a:xfrm>
              <a:off x="6019" y="3495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45" name="Picture 14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7" y="1829"/>
              <a:ext cx="1104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6" name="Picture 15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34" y="3246"/>
              <a:ext cx="106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39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ПРЕСТИЖ ПРОФЕССИИ ОФИЦЕРА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306874" y="62471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30889"/>
              </p:ext>
            </p:extLst>
          </p:nvPr>
        </p:nvGraphicFramePr>
        <p:xfrm>
          <a:off x="3143672" y="868681"/>
          <a:ext cx="864096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1264175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популярности профессии офицера за последние годы вырос, в том числе в связи с существенным усилением материальных и социальных стимулов прохождения военной службы в целом.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Офицер современных Вооруженных Сил Российской Федерации - это материальная стабильность, это возможности карьерного роста и повышения социального статуса. Вооруженные Силы Российской Федерации - для энергичных, упорных и грамотных молодых людей.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Shape 31"/>
          <p:cNvPicPr/>
          <p:nvPr/>
        </p:nvPicPr>
        <p:blipFill>
          <a:blip r:embed="rId4" cstate="print"/>
          <a:stretch/>
        </p:blipFill>
        <p:spPr>
          <a:xfrm>
            <a:off x="335360" y="868681"/>
            <a:ext cx="2560320" cy="2560320"/>
          </a:xfrm>
          <a:prstGeom prst="rect">
            <a:avLst/>
          </a:prstGeom>
        </p:spPr>
      </p:pic>
      <p:pic>
        <p:nvPicPr>
          <p:cNvPr id="10" name="Shape 39"/>
          <p:cNvPicPr/>
          <p:nvPr/>
        </p:nvPicPr>
        <p:blipFill rotWithShape="1">
          <a:blip r:embed="rId5" cstate="print"/>
          <a:srcRect b="5133"/>
          <a:stretch/>
        </p:blipFill>
        <p:spPr>
          <a:xfrm>
            <a:off x="7896200" y="3429001"/>
            <a:ext cx="3901078" cy="302433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89310"/>
              </p:ext>
            </p:extLst>
          </p:nvPr>
        </p:nvGraphicFramePr>
        <p:xfrm>
          <a:off x="3287688" y="2362200"/>
          <a:ext cx="8509590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9590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634751">
                <a:tc>
                  <a:txBody>
                    <a:bodyPr/>
                    <a:lstStyle/>
                    <a:p>
                      <a:pPr algn="just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ОФИЦЕР – ПРОФЕССИЯ героическая!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07715"/>
              </p:ext>
            </p:extLst>
          </p:nvPr>
        </p:nvGraphicFramePr>
        <p:xfrm>
          <a:off x="335360" y="3429001"/>
          <a:ext cx="7442914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2914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ОФИЦЕР</a:t>
                      </a:r>
                      <a:r>
                        <a:rPr lang="ru-RU" sz="2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</a:t>
                      </a:r>
                      <a:r>
                        <a:rPr lang="ru-RU" sz="2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высокого</a:t>
                      </a:r>
                      <a:r>
                        <a:rPr lang="ru-RU" sz="2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КЛАССА!</a:t>
                      </a:r>
                      <a:endParaRPr lang="ru-RU" sz="2800" b="1" i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0465"/>
              </p:ext>
            </p:extLst>
          </p:nvPr>
        </p:nvGraphicFramePr>
        <p:xfrm>
          <a:off x="335360" y="4815451"/>
          <a:ext cx="7344816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l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ЧЕСТЬ ОФИЦЕРА – </a:t>
                      </a:r>
                    </a:p>
                    <a:p>
                      <a:pPr algn="r"/>
                      <a:r>
                        <a:rPr lang="ru-RU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РОДИНУ ЗАЩИЩАТЬ</a:t>
                      </a:r>
                      <a:r>
                        <a:rPr lang="ru-RU" sz="2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</a:t>
                      </a:r>
                      <a:endParaRPr lang="ru-RU" sz="2800" b="1" i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pic>
        <p:nvPicPr>
          <p:cNvPr id="12" name="Рисунок 11" descr="01_Большой герб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93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5124" name="Group 4"/>
          <p:cNvGrpSpPr>
            <a:grpSpLocks noChangeAspect="1"/>
          </p:cNvGrpSpPr>
          <p:nvPr/>
        </p:nvGrpSpPr>
        <p:grpSpPr bwMode="auto">
          <a:xfrm>
            <a:off x="512763" y="1079500"/>
            <a:ext cx="10552112" cy="5551488"/>
            <a:chOff x="323" y="680"/>
            <a:chExt cx="6647" cy="3497"/>
          </a:xfrm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3" y="680"/>
              <a:ext cx="6647" cy="3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330" y="687"/>
              <a:ext cx="122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" y="692"/>
              <a:ext cx="1219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330" y="687"/>
              <a:ext cx="122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35" y="692"/>
              <a:ext cx="1219" cy="91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551" y="687"/>
              <a:ext cx="1388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54" y="692"/>
              <a:ext cx="1387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51" y="687"/>
              <a:ext cx="1388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54" y="692"/>
              <a:ext cx="1387" cy="91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743" y="1064"/>
              <a:ext cx="1115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939" y="687"/>
              <a:ext cx="140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41" y="692"/>
              <a:ext cx="1396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2939" y="687"/>
              <a:ext cx="140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2941" y="692"/>
              <a:ext cx="1396" cy="91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3461" y="1064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4334" y="687"/>
              <a:ext cx="130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37" y="692"/>
              <a:ext cx="1298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4334" y="687"/>
              <a:ext cx="130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4337" y="692"/>
              <a:ext cx="1298" cy="91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4518" y="1064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5635" y="687"/>
              <a:ext cx="1328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45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35" y="692"/>
              <a:ext cx="1327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5635" y="687"/>
              <a:ext cx="1328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5635" y="692"/>
              <a:ext cx="1327" cy="91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5802" y="1064"/>
              <a:ext cx="110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330" y="1597"/>
              <a:ext cx="1221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50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5" y="1603"/>
              <a:ext cx="1219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330" y="1597"/>
              <a:ext cx="1221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335" y="1603"/>
              <a:ext cx="1219" cy="130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2939" y="1597"/>
              <a:ext cx="1401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54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41" y="1603"/>
              <a:ext cx="1396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2939" y="1597"/>
              <a:ext cx="1401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2941" y="1603"/>
              <a:ext cx="1396" cy="130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3443" y="1698"/>
              <a:ext cx="45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162622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3047" y="1859"/>
              <a:ext cx="124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Вологодская область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3264" y="2017"/>
              <a:ext cx="10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3319" y="2017"/>
              <a:ext cx="1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3385" y="2017"/>
              <a:ext cx="65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Череповец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3986" y="2017"/>
              <a:ext cx="8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3051" y="2178"/>
              <a:ext cx="120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Советский проспект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4200" y="2178"/>
              <a:ext cx="1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5" name="Rectangle 45"/>
            <p:cNvSpPr>
              <a:spLocks noChangeArrowheads="1"/>
            </p:cNvSpPr>
            <p:nvPr/>
          </p:nvSpPr>
          <p:spPr bwMode="auto">
            <a:xfrm>
              <a:off x="3492" y="2336"/>
              <a:ext cx="1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3559" y="2336"/>
              <a:ext cx="8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3593" y="2336"/>
              <a:ext cx="25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3172" y="2497"/>
              <a:ext cx="1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auto">
            <a:xfrm>
              <a:off x="3238" y="2497"/>
              <a:ext cx="10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3282" y="2497"/>
              <a:ext cx="3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8202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3548" y="2497"/>
              <a:ext cx="13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3625" y="2497"/>
              <a:ext cx="18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3758" y="2497"/>
              <a:ext cx="10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3802" y="2497"/>
              <a:ext cx="18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3935" y="2497"/>
              <a:ext cx="10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3979" y="2497"/>
              <a:ext cx="18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3233" y="2655"/>
              <a:ext cx="94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chv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viur2@mil.ru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3697" y="265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3730" y="265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3907" y="265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4334" y="1597"/>
              <a:ext cx="130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183" name="Picture 6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37" y="1603"/>
              <a:ext cx="1302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4334" y="1597"/>
              <a:ext cx="130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4337" y="1603"/>
              <a:ext cx="1302" cy="130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4594" y="1698"/>
              <a:ext cx="88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4394" y="1859"/>
              <a:ext cx="1281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автоматизированных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4392" y="2017"/>
              <a:ext cx="128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 специального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4653" y="2178"/>
              <a:ext cx="69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назначения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0" name="Rectangle 70"/>
            <p:cNvSpPr>
              <a:spLocks noChangeArrowheads="1"/>
            </p:cNvSpPr>
            <p:nvPr/>
          </p:nvSpPr>
          <p:spPr bwMode="auto">
            <a:xfrm>
              <a:off x="5295" y="2178"/>
              <a:ext cx="1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4623" y="2336"/>
              <a:ext cx="82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специальные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>
              <a:off x="4473" y="2497"/>
              <a:ext cx="112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радиотехнические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3" name="Rectangle 73"/>
            <p:cNvSpPr>
              <a:spLocks noChangeArrowheads="1"/>
            </p:cNvSpPr>
            <p:nvPr/>
          </p:nvSpPr>
          <p:spPr bwMode="auto">
            <a:xfrm>
              <a:off x="4751" y="2655"/>
              <a:ext cx="531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4" name="Rectangle 74"/>
            <p:cNvSpPr>
              <a:spLocks noChangeArrowheads="1"/>
            </p:cNvSpPr>
            <p:nvPr/>
          </p:nvSpPr>
          <p:spPr bwMode="auto">
            <a:xfrm>
              <a:off x="5635" y="1597"/>
              <a:ext cx="132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195" name="Picture 7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39" y="1603"/>
              <a:ext cx="1324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5635" y="1597"/>
              <a:ext cx="132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97" name="Rectangle 77"/>
            <p:cNvSpPr>
              <a:spLocks noChangeArrowheads="1"/>
            </p:cNvSpPr>
            <p:nvPr/>
          </p:nvSpPr>
          <p:spPr bwMode="auto">
            <a:xfrm>
              <a:off x="5639" y="1603"/>
              <a:ext cx="1324" cy="130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98" name="Rectangle 78"/>
            <p:cNvSpPr>
              <a:spLocks noChangeArrowheads="1"/>
            </p:cNvSpPr>
            <p:nvPr/>
          </p:nvSpPr>
          <p:spPr bwMode="auto">
            <a:xfrm>
              <a:off x="5857" y="1984"/>
              <a:ext cx="99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9" name="Rectangle 79"/>
            <p:cNvSpPr>
              <a:spLocks noChangeArrowheads="1"/>
            </p:cNvSpPr>
            <p:nvPr/>
          </p:nvSpPr>
          <p:spPr bwMode="auto">
            <a:xfrm>
              <a:off x="5902" y="2170"/>
              <a:ext cx="89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0" name="Rectangle 80"/>
            <p:cNvSpPr>
              <a:spLocks noChangeArrowheads="1"/>
            </p:cNvSpPr>
            <p:nvPr/>
          </p:nvSpPr>
          <p:spPr bwMode="auto">
            <a:xfrm>
              <a:off x="6057" y="2356"/>
              <a:ext cx="57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1" name="Rectangle 81"/>
            <p:cNvSpPr>
              <a:spLocks noChangeArrowheads="1"/>
            </p:cNvSpPr>
            <p:nvPr/>
          </p:nvSpPr>
          <p:spPr bwMode="auto">
            <a:xfrm>
              <a:off x="330" y="2901"/>
              <a:ext cx="1221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202" name="Picture 8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5" y="2904"/>
              <a:ext cx="1219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330" y="2901"/>
              <a:ext cx="1221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4" name="Rectangle 84"/>
            <p:cNvSpPr>
              <a:spLocks noChangeArrowheads="1"/>
            </p:cNvSpPr>
            <p:nvPr/>
          </p:nvSpPr>
          <p:spPr bwMode="auto">
            <a:xfrm>
              <a:off x="335" y="2904"/>
              <a:ext cx="1219" cy="126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5" name="Rectangle 85"/>
            <p:cNvSpPr>
              <a:spLocks noChangeArrowheads="1"/>
            </p:cNvSpPr>
            <p:nvPr/>
          </p:nvSpPr>
          <p:spPr bwMode="auto">
            <a:xfrm>
              <a:off x="1551" y="2901"/>
              <a:ext cx="1388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206" name="Picture 8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554" y="2904"/>
              <a:ext cx="1387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07" name="Rectangle 87"/>
            <p:cNvSpPr>
              <a:spLocks noChangeArrowheads="1"/>
            </p:cNvSpPr>
            <p:nvPr/>
          </p:nvSpPr>
          <p:spPr bwMode="auto">
            <a:xfrm>
              <a:off x="1551" y="2901"/>
              <a:ext cx="1388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8" name="Rectangle 88"/>
            <p:cNvSpPr>
              <a:spLocks noChangeArrowheads="1"/>
            </p:cNvSpPr>
            <p:nvPr/>
          </p:nvSpPr>
          <p:spPr bwMode="auto">
            <a:xfrm>
              <a:off x="1554" y="2904"/>
              <a:ext cx="1387" cy="126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9" name="Rectangle 89"/>
            <p:cNvSpPr>
              <a:spLocks noChangeArrowheads="1"/>
            </p:cNvSpPr>
            <p:nvPr/>
          </p:nvSpPr>
          <p:spPr bwMode="auto">
            <a:xfrm>
              <a:off x="1754" y="3268"/>
              <a:ext cx="1095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Краснодарское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0" name="Rectangle 90"/>
            <p:cNvSpPr>
              <a:spLocks noChangeArrowheads="1"/>
            </p:cNvSpPr>
            <p:nvPr/>
          </p:nvSpPr>
          <p:spPr bwMode="auto">
            <a:xfrm>
              <a:off x="1714" y="3454"/>
              <a:ext cx="1215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высшее военное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1" name="Rectangle 91"/>
            <p:cNvSpPr>
              <a:spLocks noChangeArrowheads="1"/>
            </p:cNvSpPr>
            <p:nvPr/>
          </p:nvSpPr>
          <p:spPr bwMode="auto">
            <a:xfrm>
              <a:off x="1957" y="3640"/>
              <a:ext cx="67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училище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2939" y="2901"/>
              <a:ext cx="1401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213" name="Picture 9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41" y="2904"/>
              <a:ext cx="1396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14" name="Rectangle 94"/>
            <p:cNvSpPr>
              <a:spLocks noChangeArrowheads="1"/>
            </p:cNvSpPr>
            <p:nvPr/>
          </p:nvSpPr>
          <p:spPr bwMode="auto">
            <a:xfrm>
              <a:off x="2939" y="2901"/>
              <a:ext cx="1401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15" name="Rectangle 95"/>
            <p:cNvSpPr>
              <a:spLocks noChangeArrowheads="1"/>
            </p:cNvSpPr>
            <p:nvPr/>
          </p:nvSpPr>
          <p:spPr bwMode="auto">
            <a:xfrm>
              <a:off x="2941" y="2904"/>
              <a:ext cx="1396" cy="126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409" y="3002"/>
              <a:ext cx="545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350063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7" name="Rectangle 97"/>
            <p:cNvSpPr>
              <a:spLocks noChangeArrowheads="1"/>
            </p:cNvSpPr>
            <p:nvPr/>
          </p:nvSpPr>
          <p:spPr bwMode="auto">
            <a:xfrm>
              <a:off x="3200" y="3188"/>
              <a:ext cx="13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>
              <a:off x="3264" y="3188"/>
              <a:ext cx="14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9" name="Rectangle 99"/>
            <p:cNvSpPr>
              <a:spLocks noChangeArrowheads="1"/>
            </p:cNvSpPr>
            <p:nvPr/>
          </p:nvSpPr>
          <p:spPr bwMode="auto">
            <a:xfrm>
              <a:off x="3341" y="3188"/>
              <a:ext cx="79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Краснодар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4045" y="3188"/>
              <a:ext cx="14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1" name="Rectangle 101"/>
            <p:cNvSpPr>
              <a:spLocks noChangeArrowheads="1"/>
            </p:cNvSpPr>
            <p:nvPr/>
          </p:nvSpPr>
          <p:spPr bwMode="auto">
            <a:xfrm>
              <a:off x="3113" y="3374"/>
              <a:ext cx="22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" name="Rectangle 102"/>
            <p:cNvSpPr>
              <a:spLocks noChangeArrowheads="1"/>
            </p:cNvSpPr>
            <p:nvPr/>
          </p:nvSpPr>
          <p:spPr bwMode="auto">
            <a:xfrm>
              <a:off x="3268" y="3374"/>
              <a:ext cx="14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" name="Rectangle 103"/>
            <p:cNvSpPr>
              <a:spLocks noChangeArrowheads="1"/>
            </p:cNvSpPr>
            <p:nvPr/>
          </p:nvSpPr>
          <p:spPr bwMode="auto">
            <a:xfrm>
              <a:off x="3345" y="3374"/>
              <a:ext cx="85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Красина</a:t>
              </a: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, д. 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" name="Rectangle 105"/>
            <p:cNvSpPr>
              <a:spLocks noChangeArrowheads="1"/>
            </p:cNvSpPr>
            <p:nvPr/>
          </p:nvSpPr>
          <p:spPr bwMode="auto">
            <a:xfrm>
              <a:off x="3976" y="337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" name="Rectangle 106"/>
            <p:cNvSpPr>
              <a:spLocks noChangeArrowheads="1"/>
            </p:cNvSpPr>
            <p:nvPr/>
          </p:nvSpPr>
          <p:spPr bwMode="auto">
            <a:xfrm>
              <a:off x="4055" y="337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093" y="337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" name="Rectangle 108"/>
            <p:cNvSpPr>
              <a:spLocks noChangeArrowheads="1"/>
            </p:cNvSpPr>
            <p:nvPr/>
          </p:nvSpPr>
          <p:spPr bwMode="auto">
            <a:xfrm>
              <a:off x="3093" y="3560"/>
              <a:ext cx="14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" name="Rectangle 109"/>
            <p:cNvSpPr>
              <a:spLocks noChangeArrowheads="1"/>
            </p:cNvSpPr>
            <p:nvPr/>
          </p:nvSpPr>
          <p:spPr bwMode="auto">
            <a:xfrm>
              <a:off x="3171" y="3560"/>
              <a:ext cx="11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" name="Rectangle 110"/>
            <p:cNvSpPr>
              <a:spLocks noChangeArrowheads="1"/>
            </p:cNvSpPr>
            <p:nvPr/>
          </p:nvSpPr>
          <p:spPr bwMode="auto">
            <a:xfrm>
              <a:off x="3222" y="3560"/>
              <a:ext cx="30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861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3455" y="3560"/>
              <a:ext cx="15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" name="Rectangle 112"/>
            <p:cNvSpPr>
              <a:spLocks noChangeArrowheads="1"/>
            </p:cNvSpPr>
            <p:nvPr/>
          </p:nvSpPr>
          <p:spPr bwMode="auto">
            <a:xfrm>
              <a:off x="3545" y="3560"/>
              <a:ext cx="64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268</a:t>
              </a:r>
              <a:r>
                <a:rPr kumimoji="0" 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-35-09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" name="Rectangle 113"/>
            <p:cNvSpPr>
              <a:spLocks noChangeArrowheads="1"/>
            </p:cNvSpPr>
            <p:nvPr/>
          </p:nvSpPr>
          <p:spPr bwMode="auto">
            <a:xfrm>
              <a:off x="3777" y="356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" name="Rectangle 114"/>
            <p:cNvSpPr>
              <a:spLocks noChangeArrowheads="1"/>
            </p:cNvSpPr>
            <p:nvPr/>
          </p:nvSpPr>
          <p:spPr bwMode="auto">
            <a:xfrm>
              <a:off x="3829" y="356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3984" y="356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6" name="Rectangle 116"/>
            <p:cNvSpPr>
              <a:spLocks noChangeArrowheads="1"/>
            </p:cNvSpPr>
            <p:nvPr/>
          </p:nvSpPr>
          <p:spPr bwMode="auto">
            <a:xfrm>
              <a:off x="4036" y="356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7" name="Rectangle 117"/>
            <p:cNvSpPr>
              <a:spLocks noChangeArrowheads="1"/>
            </p:cNvSpPr>
            <p:nvPr/>
          </p:nvSpPr>
          <p:spPr bwMode="auto">
            <a:xfrm>
              <a:off x="3210" y="3735"/>
              <a:ext cx="94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barashek@mil.ru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8" name="Rectangle 118"/>
            <p:cNvSpPr>
              <a:spLocks noChangeArrowheads="1"/>
            </p:cNvSpPr>
            <p:nvPr/>
          </p:nvSpPr>
          <p:spPr bwMode="auto">
            <a:xfrm>
              <a:off x="3598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9" name="Rectangle 119"/>
            <p:cNvSpPr>
              <a:spLocks noChangeArrowheads="1"/>
            </p:cNvSpPr>
            <p:nvPr/>
          </p:nvSpPr>
          <p:spPr bwMode="auto">
            <a:xfrm>
              <a:off x="3660" y="373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0" name="Rectangle 120"/>
            <p:cNvSpPr>
              <a:spLocks noChangeArrowheads="1"/>
            </p:cNvSpPr>
            <p:nvPr/>
          </p:nvSpPr>
          <p:spPr bwMode="auto">
            <a:xfrm>
              <a:off x="3808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1" name="Rectangle 121"/>
            <p:cNvSpPr>
              <a:spLocks noChangeArrowheads="1"/>
            </p:cNvSpPr>
            <p:nvPr/>
          </p:nvSpPr>
          <p:spPr bwMode="auto">
            <a:xfrm>
              <a:off x="3841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2" name="Rectangle 122"/>
            <p:cNvSpPr>
              <a:spLocks noChangeArrowheads="1"/>
            </p:cNvSpPr>
            <p:nvPr/>
          </p:nvSpPr>
          <p:spPr bwMode="auto">
            <a:xfrm>
              <a:off x="4334" y="2901"/>
              <a:ext cx="1308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43" name="Picture 1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37" y="2904"/>
              <a:ext cx="1305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44" name="Rectangle 124"/>
            <p:cNvSpPr>
              <a:spLocks noChangeArrowheads="1"/>
            </p:cNvSpPr>
            <p:nvPr/>
          </p:nvSpPr>
          <p:spPr bwMode="auto">
            <a:xfrm>
              <a:off x="4334" y="2901"/>
              <a:ext cx="1308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5" name="Rectangle 125"/>
            <p:cNvSpPr>
              <a:spLocks noChangeArrowheads="1"/>
            </p:cNvSpPr>
            <p:nvPr/>
          </p:nvSpPr>
          <p:spPr bwMode="auto">
            <a:xfrm>
              <a:off x="4337" y="2904"/>
              <a:ext cx="1305" cy="126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6" name="Rectangle 126"/>
            <p:cNvSpPr>
              <a:spLocks noChangeArrowheads="1"/>
            </p:cNvSpPr>
            <p:nvPr/>
          </p:nvSpPr>
          <p:spPr bwMode="auto">
            <a:xfrm>
              <a:off x="4493" y="3382"/>
              <a:ext cx="108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Информационная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7" name="Rectangle 127"/>
            <p:cNvSpPr>
              <a:spLocks noChangeArrowheads="1"/>
            </p:cNvSpPr>
            <p:nvPr/>
          </p:nvSpPr>
          <p:spPr bwMode="auto">
            <a:xfrm>
              <a:off x="4618" y="3540"/>
              <a:ext cx="80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безопасность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8" name="Rectangle 128"/>
            <p:cNvSpPr>
              <a:spLocks noChangeArrowheads="1"/>
            </p:cNvSpPr>
            <p:nvPr/>
          </p:nvSpPr>
          <p:spPr bwMode="auto">
            <a:xfrm>
              <a:off x="5642" y="2901"/>
              <a:ext cx="1321" cy="126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49" name="Picture 12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642" y="2904"/>
              <a:ext cx="1321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50" name="Rectangle 130"/>
            <p:cNvSpPr>
              <a:spLocks noChangeArrowheads="1"/>
            </p:cNvSpPr>
            <p:nvPr/>
          </p:nvSpPr>
          <p:spPr bwMode="auto">
            <a:xfrm>
              <a:off x="5642" y="2901"/>
              <a:ext cx="1321" cy="126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1" name="Rectangle 131"/>
            <p:cNvSpPr>
              <a:spLocks noChangeArrowheads="1"/>
            </p:cNvSpPr>
            <p:nvPr/>
          </p:nvSpPr>
          <p:spPr bwMode="auto">
            <a:xfrm>
              <a:off x="5642" y="2904"/>
              <a:ext cx="1321" cy="126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2" name="Rectangle 132"/>
            <p:cNvSpPr>
              <a:spLocks noChangeArrowheads="1"/>
            </p:cNvSpPr>
            <p:nvPr/>
          </p:nvSpPr>
          <p:spPr bwMode="auto">
            <a:xfrm>
              <a:off x="5859" y="3172"/>
              <a:ext cx="98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3" name="Rectangle 133"/>
            <p:cNvSpPr>
              <a:spLocks noChangeArrowheads="1"/>
            </p:cNvSpPr>
            <p:nvPr/>
          </p:nvSpPr>
          <p:spPr bwMode="auto">
            <a:xfrm>
              <a:off x="5903" y="3358"/>
              <a:ext cx="89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6059" y="3544"/>
              <a:ext cx="57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5" name="Rectangle 135"/>
            <p:cNvSpPr>
              <a:spLocks noChangeArrowheads="1"/>
            </p:cNvSpPr>
            <p:nvPr/>
          </p:nvSpPr>
          <p:spPr bwMode="auto">
            <a:xfrm>
              <a:off x="5850" y="3730"/>
              <a:ext cx="100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56" name="Picture 13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6" y="1754"/>
              <a:ext cx="1126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57" name="Rectangle 137"/>
            <p:cNvSpPr>
              <a:spLocks noChangeArrowheads="1"/>
            </p:cNvSpPr>
            <p:nvPr/>
          </p:nvSpPr>
          <p:spPr bwMode="auto">
            <a:xfrm>
              <a:off x="1551" y="1597"/>
              <a:ext cx="138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58" name="Picture 13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54" y="1603"/>
              <a:ext cx="1387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59" name="Rectangle 139"/>
            <p:cNvSpPr>
              <a:spLocks noChangeArrowheads="1"/>
            </p:cNvSpPr>
            <p:nvPr/>
          </p:nvSpPr>
          <p:spPr bwMode="auto">
            <a:xfrm>
              <a:off x="1551" y="1597"/>
              <a:ext cx="138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0" name="Rectangle 140"/>
            <p:cNvSpPr>
              <a:spLocks noChangeArrowheads="1"/>
            </p:cNvSpPr>
            <p:nvPr/>
          </p:nvSpPr>
          <p:spPr bwMode="auto">
            <a:xfrm>
              <a:off x="1554" y="1603"/>
              <a:ext cx="1387" cy="130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1680" y="1800"/>
              <a:ext cx="1205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</a:t>
              </a:r>
              <a:r>
                <a:rPr kumimoji="0" lang="ru-RU" sz="19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университет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baseline="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радиоэлектроники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2" name="Rectangle 142"/>
            <p:cNvSpPr>
              <a:spLocks noChangeArrowheads="1"/>
            </p:cNvSpPr>
            <p:nvPr/>
          </p:nvSpPr>
          <p:spPr bwMode="auto">
            <a:xfrm>
              <a:off x="1714" y="198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3" name="Rectangle 143"/>
            <p:cNvSpPr>
              <a:spLocks noChangeArrowheads="1"/>
            </p:cNvSpPr>
            <p:nvPr/>
          </p:nvSpPr>
          <p:spPr bwMode="auto">
            <a:xfrm>
              <a:off x="1851" y="2170"/>
              <a:ext cx="3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4" name="Rectangle 144"/>
            <p:cNvSpPr>
              <a:spLocks noChangeArrowheads="1"/>
            </p:cNvSpPr>
            <p:nvPr/>
          </p:nvSpPr>
          <p:spPr bwMode="auto">
            <a:xfrm>
              <a:off x="1957" y="2356"/>
              <a:ext cx="3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5" name="Rectangle 145"/>
            <p:cNvSpPr>
              <a:spLocks noChangeArrowheads="1"/>
            </p:cNvSpPr>
            <p:nvPr/>
          </p:nvSpPr>
          <p:spPr bwMode="auto">
            <a:xfrm>
              <a:off x="1641" y="254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66" name="Picture 146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88" y="3059"/>
              <a:ext cx="109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315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688975" y="1008063"/>
            <a:ext cx="10375900" cy="6092825"/>
            <a:chOff x="434" y="635"/>
            <a:chExt cx="6536" cy="3838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4" y="635"/>
              <a:ext cx="6536" cy="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79" y="642"/>
              <a:ext cx="1196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" y="646"/>
              <a:ext cx="1193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79" y="642"/>
              <a:ext cx="1196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80" y="646"/>
              <a:ext cx="1193" cy="8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668" y="642"/>
              <a:ext cx="1358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3" y="646"/>
              <a:ext cx="1357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668" y="642"/>
              <a:ext cx="1358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673" y="646"/>
              <a:ext cx="1357" cy="8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57" y="1002"/>
              <a:ext cx="104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026" y="642"/>
              <a:ext cx="1371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0" y="646"/>
              <a:ext cx="1365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026" y="642"/>
              <a:ext cx="1371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030" y="646"/>
              <a:ext cx="1365" cy="8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538" y="1002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391" y="642"/>
              <a:ext cx="1273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5" y="646"/>
              <a:ext cx="1271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391" y="642"/>
              <a:ext cx="1273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395" y="646"/>
              <a:ext cx="1271" cy="8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573" y="1002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664" y="642"/>
              <a:ext cx="129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66" y="646"/>
              <a:ext cx="1298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664" y="642"/>
              <a:ext cx="129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666" y="646"/>
              <a:ext cx="1298" cy="8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828" y="1002"/>
              <a:ext cx="102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79" y="1533"/>
              <a:ext cx="1196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0" y="1536"/>
              <a:ext cx="1193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79" y="1533"/>
              <a:ext cx="1196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80" y="1536"/>
              <a:ext cx="1193" cy="12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3026" y="1533"/>
              <a:ext cx="1371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30" y="1536"/>
              <a:ext cx="1365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3026" y="1533"/>
              <a:ext cx="1371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3030" y="1536"/>
              <a:ext cx="1365" cy="12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3520" y="1708"/>
              <a:ext cx="46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199034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3269" y="1864"/>
              <a:ext cx="11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3322" y="1864"/>
              <a:ext cx="11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3387" y="1864"/>
              <a:ext cx="14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3473" y="1864"/>
              <a:ext cx="8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3506" y="1864"/>
              <a:ext cx="9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3549" y="1864"/>
              <a:ext cx="66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4130" y="1864"/>
              <a:ext cx="8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3378" y="2020"/>
              <a:ext cx="79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Набережная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3330" y="2176"/>
              <a:ext cx="63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Макарова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3873" y="2176"/>
              <a:ext cx="11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937" y="2176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4004" y="2176"/>
              <a:ext cx="8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4036" y="2176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3255" y="2332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3320" y="2332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3363" y="2332"/>
              <a:ext cx="2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3558" y="2332"/>
              <a:ext cx="13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3634" y="2332"/>
              <a:ext cx="2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3829" y="2332"/>
              <a:ext cx="9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3872" y="2332"/>
              <a:ext cx="1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4002" y="2332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4045" y="2332"/>
              <a:ext cx="1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3380" y="2488"/>
              <a:ext cx="62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vatt@mil.ru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4391" y="1533"/>
              <a:ext cx="1280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14" name="Picture 6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95" y="1536"/>
              <a:ext cx="127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4391" y="1533"/>
              <a:ext cx="1280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4395" y="1536"/>
              <a:ext cx="1274" cy="12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4795" y="1786"/>
              <a:ext cx="59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Тыловое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4672" y="1942"/>
              <a:ext cx="78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5366" y="1942"/>
              <a:ext cx="11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4764" y="2098"/>
              <a:ext cx="65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техника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4717" y="2254"/>
              <a:ext cx="7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технологии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4642" y="2410"/>
              <a:ext cx="88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строительства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5664" y="1533"/>
              <a:ext cx="1299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24" name="Picture 7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69" y="1536"/>
              <a:ext cx="1296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5664" y="1533"/>
              <a:ext cx="1299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5669" y="1536"/>
              <a:ext cx="1296" cy="12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5883" y="1902"/>
              <a:ext cx="92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5926" y="2084"/>
              <a:ext cx="8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6078" y="2266"/>
              <a:ext cx="54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479" y="2808"/>
              <a:ext cx="1196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1" name="Picture 8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" y="2810"/>
              <a:ext cx="1193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479" y="2808"/>
              <a:ext cx="1196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480" y="2810"/>
              <a:ext cx="1193" cy="123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1668" y="2808"/>
              <a:ext cx="1358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5" name="Picture 8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673" y="2810"/>
              <a:ext cx="1357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1668" y="2808"/>
              <a:ext cx="1358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1673" y="2810"/>
              <a:ext cx="1357" cy="123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1748" y="3067"/>
              <a:ext cx="12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институт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1754" y="3249"/>
              <a:ext cx="12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железнодорожных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1814" y="3433"/>
              <a:ext cx="1169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войск и военных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1993" y="3615"/>
              <a:ext cx="812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сообщений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3026" y="2808"/>
              <a:ext cx="1371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3" name="Picture 9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30" y="2810"/>
              <a:ext cx="1365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3026" y="2808"/>
              <a:ext cx="1371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3030" y="2810"/>
              <a:ext cx="1365" cy="123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3504" y="2837"/>
              <a:ext cx="48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198511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3231" y="3006"/>
              <a:ext cx="11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3289" y="3006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3359" y="3006"/>
              <a:ext cx="15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3453" y="3006"/>
              <a:ext cx="9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3489" y="3006"/>
              <a:ext cx="10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3535" y="3006"/>
              <a:ext cx="69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4164" y="3006"/>
              <a:ext cx="9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3260" y="3175"/>
              <a:ext cx="11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3317" y="3175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3388" y="3175"/>
              <a:ext cx="89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Петродворец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3103" y="3344"/>
              <a:ext cx="20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3243" y="3344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3314" y="3344"/>
              <a:ext cx="8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Суворовская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4080" y="3344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4151" y="3344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4222" y="3344"/>
              <a:ext cx="9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4257" y="3344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3217" y="3513"/>
              <a:ext cx="13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287" y="3513"/>
              <a:ext cx="10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3334" y="3513"/>
              <a:ext cx="27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861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3545" y="3513"/>
              <a:ext cx="14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3627" y="3513"/>
              <a:ext cx="27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838" y="3513"/>
              <a:ext cx="10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3885" y="3513"/>
              <a:ext cx="20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4026" y="3513"/>
              <a:ext cx="10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4073" y="3513"/>
              <a:ext cx="20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3237" y="3686"/>
              <a:ext cx="8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tt-pdv@mil.ru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3489" y="36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3533" y="36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3728" y="36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3847" y="36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4086" y="36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>
              <a:off x="4391" y="2808"/>
              <a:ext cx="1280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82" name="Picture 13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95" y="2810"/>
              <a:ext cx="1277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4391" y="2808"/>
              <a:ext cx="1280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4395" y="2810"/>
              <a:ext cx="1277" cy="123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4755" y="3120"/>
              <a:ext cx="68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Техника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4719" y="3276"/>
              <a:ext cx="7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технологии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4751" y="3432"/>
              <a:ext cx="6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наземного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4726" y="3588"/>
              <a:ext cx="70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транспорта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5671" y="2808"/>
              <a:ext cx="1292" cy="123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90" name="Picture 14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672" y="2810"/>
              <a:ext cx="1293" cy="1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5671" y="2808"/>
              <a:ext cx="1292" cy="123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5672" y="2810"/>
              <a:ext cx="1293" cy="123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5885" y="3064"/>
              <a:ext cx="9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5928" y="3246"/>
              <a:ext cx="8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6080" y="3430"/>
              <a:ext cx="539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1668" y="1533"/>
              <a:ext cx="1358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97" name="Picture 14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673" y="1536"/>
              <a:ext cx="1357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1668" y="1533"/>
              <a:ext cx="1358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1673" y="1536"/>
              <a:ext cx="1357" cy="12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1764" y="1811"/>
              <a:ext cx="122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1918" y="1993"/>
              <a:ext cx="87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материально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2740" y="1993"/>
              <a:ext cx="11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1919" y="2175"/>
              <a:ext cx="96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технического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1949" y="2359"/>
              <a:ext cx="86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05" name="Picture 15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51" y="1715"/>
              <a:ext cx="1065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6" name="Picture 15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27" y="3079"/>
              <a:ext cx="847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2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617538" y="1047750"/>
            <a:ext cx="10447337" cy="6134100"/>
            <a:chOff x="389" y="660"/>
            <a:chExt cx="6581" cy="3864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9" y="660"/>
              <a:ext cx="6581" cy="3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35" y="667"/>
              <a:ext cx="1203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6" y="671"/>
              <a:ext cx="1200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35" y="667"/>
              <a:ext cx="1203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36" y="671"/>
              <a:ext cx="1200" cy="89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32" y="667"/>
              <a:ext cx="1367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36" y="671"/>
              <a:ext cx="1366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32" y="667"/>
              <a:ext cx="1367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36" y="671"/>
              <a:ext cx="1366" cy="89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22" y="1031"/>
              <a:ext cx="105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999" y="667"/>
              <a:ext cx="1380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2" y="671"/>
              <a:ext cx="1375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999" y="667"/>
              <a:ext cx="1380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002" y="671"/>
              <a:ext cx="1375" cy="89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514" y="1031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373" y="667"/>
              <a:ext cx="1282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77" y="671"/>
              <a:ext cx="1280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373" y="667"/>
              <a:ext cx="1282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377" y="671"/>
              <a:ext cx="1280" cy="89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556" y="1031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655" y="667"/>
              <a:ext cx="1308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57" y="671"/>
              <a:ext cx="1307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655" y="667"/>
              <a:ext cx="1308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657" y="671"/>
              <a:ext cx="1307" cy="89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821" y="1031"/>
              <a:ext cx="103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35" y="1564"/>
              <a:ext cx="1203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6" y="1567"/>
              <a:ext cx="1200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35" y="1564"/>
              <a:ext cx="1203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36" y="1567"/>
              <a:ext cx="1200" cy="128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4373" y="1564"/>
              <a:ext cx="1289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77" y="1567"/>
              <a:ext cx="1283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4373" y="1564"/>
              <a:ext cx="1289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4377" y="1567"/>
              <a:ext cx="1283" cy="128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4713" y="1566"/>
              <a:ext cx="62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Энергетика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5300" y="1566"/>
              <a:ext cx="105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629" y="1710"/>
              <a:ext cx="84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энергетическое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540" y="1854"/>
              <a:ext cx="102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машиностроение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4606" y="1998"/>
              <a:ext cx="831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электротехника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5407" y="1998"/>
              <a:ext cx="7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595" y="2142"/>
              <a:ext cx="91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Строительство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4438" y="2286"/>
              <a:ext cx="1223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зданий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462" y="2430"/>
              <a:ext cx="117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сооружений военного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625" y="2576"/>
              <a:ext cx="85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 специального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732" y="2720"/>
              <a:ext cx="615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назначения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5655" y="1564"/>
              <a:ext cx="1308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60" y="1567"/>
              <a:ext cx="1305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5655" y="1564"/>
              <a:ext cx="1308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5660" y="1567"/>
              <a:ext cx="1305" cy="128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5876" y="1937"/>
              <a:ext cx="92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5919" y="2119"/>
              <a:ext cx="84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6072" y="2302"/>
              <a:ext cx="54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35" y="2847"/>
              <a:ext cx="1203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6" y="2849"/>
              <a:ext cx="1200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35" y="2847"/>
              <a:ext cx="1203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36" y="2849"/>
              <a:ext cx="1200" cy="124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1632" y="2847"/>
              <a:ext cx="1367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84" name="Picture 6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36" y="2849"/>
              <a:ext cx="1366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1632" y="2847"/>
              <a:ext cx="1367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1636" y="2849"/>
              <a:ext cx="1366" cy="124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1712" y="3200"/>
              <a:ext cx="130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институт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1839" y="3385"/>
              <a:ext cx="105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материального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1914" y="3567"/>
              <a:ext cx="90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999" y="2847"/>
              <a:ext cx="1380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91" name="Picture 6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02" y="2849"/>
              <a:ext cx="1375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999" y="2847"/>
              <a:ext cx="1380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002" y="2849"/>
              <a:ext cx="1375" cy="124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480" y="2883"/>
              <a:ext cx="49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412903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3049" y="3053"/>
              <a:ext cx="139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Саратовская область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4301" y="3053"/>
              <a:ext cx="9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3394" y="3224"/>
              <a:ext cx="11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3453" y="3224"/>
              <a:ext cx="13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3523" y="3224"/>
              <a:ext cx="47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Вольск,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3956" y="3224"/>
              <a:ext cx="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3085" y="3394"/>
              <a:ext cx="20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227" y="3394"/>
              <a:ext cx="13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3297" y="3394"/>
              <a:ext cx="19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424" y="3394"/>
              <a:ext cx="13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3494" y="3394"/>
              <a:ext cx="62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Горького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51" y="3394"/>
              <a:ext cx="13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4122" y="3394"/>
              <a:ext cx="13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94" y="3394"/>
              <a:ext cx="9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4230" y="3394"/>
              <a:ext cx="13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3226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297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3210" y="3600"/>
              <a:ext cx="9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8(845) 93-7-02-02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3557" y="3564"/>
              <a:ext cx="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3640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781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3829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970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4018" y="3564"/>
              <a:ext cx="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3437" y="3741"/>
              <a:ext cx="22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3619" y="3741"/>
              <a:ext cx="11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3689" y="3741"/>
              <a:ext cx="26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2-64)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3749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3789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3909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3306" y="3882"/>
              <a:ext cx="25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vatt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3502" y="3882"/>
              <a:ext cx="9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3545" y="3882"/>
              <a:ext cx="12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3611" y="3882"/>
              <a:ext cx="17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3731" y="3882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3764" y="3882"/>
              <a:ext cx="23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3938" y="3882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3971" y="3882"/>
              <a:ext cx="17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4373" y="2847"/>
              <a:ext cx="1289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34" name="Picture 11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377" y="2849"/>
              <a:ext cx="1286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4373" y="2847"/>
              <a:ext cx="1289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4377" y="2849"/>
              <a:ext cx="1286" cy="124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4766" y="2975"/>
              <a:ext cx="61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4658" y="3145"/>
              <a:ext cx="76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управление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5353" y="3145"/>
              <a:ext cx="9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4774" y="3315"/>
              <a:ext cx="62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тыловое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4645" y="3486"/>
              <a:ext cx="82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4563" y="3659"/>
              <a:ext cx="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4607" y="3659"/>
              <a:ext cx="8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 в том 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4832" y="3816"/>
              <a:ext cx="31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5171" y="3816"/>
              <a:ext cx="10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5662" y="2847"/>
              <a:ext cx="1301" cy="124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47" name="Picture 1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63" y="2849"/>
              <a:ext cx="1302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5662" y="2847"/>
              <a:ext cx="1301" cy="124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5663" y="2849"/>
              <a:ext cx="1302" cy="124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5877" y="3107"/>
              <a:ext cx="92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5921" y="3289"/>
              <a:ext cx="84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5768" y="3472"/>
              <a:ext cx="118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1632" y="1564"/>
              <a:ext cx="1367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54" name="Picture 13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36" y="1567"/>
              <a:ext cx="1366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1632" y="1564"/>
              <a:ext cx="1367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1636" y="1567"/>
              <a:ext cx="1366" cy="128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1728" y="1752"/>
              <a:ext cx="123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2153" y="1937"/>
              <a:ext cx="3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МТО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1727" y="2119"/>
              <a:ext cx="127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институт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1911" y="2302"/>
              <a:ext cx="11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1962" y="2302"/>
              <a:ext cx="77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инженерно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2683" y="2302"/>
              <a:ext cx="11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1910" y="2487"/>
              <a:ext cx="87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технический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64" name="Picture 14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4" y="1761"/>
              <a:ext cx="1099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5" name="Picture 14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78" y="3056"/>
              <a:ext cx="923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2999" y="1564"/>
              <a:ext cx="1380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67" name="Picture 14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002" y="1567"/>
              <a:ext cx="1375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2999" y="1564"/>
              <a:ext cx="1380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3002" y="1567"/>
              <a:ext cx="1375" cy="128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3497" y="1818"/>
              <a:ext cx="46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191123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3243" y="1975"/>
              <a:ext cx="11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2" name="Rectangle 148"/>
            <p:cNvSpPr>
              <a:spLocks noChangeArrowheads="1"/>
            </p:cNvSpPr>
            <p:nvPr/>
          </p:nvSpPr>
          <p:spPr bwMode="auto">
            <a:xfrm>
              <a:off x="3297" y="1975"/>
              <a:ext cx="12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3362" y="1975"/>
              <a:ext cx="14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3449" y="1975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5" name="Rectangle 151"/>
            <p:cNvSpPr>
              <a:spLocks noChangeArrowheads="1"/>
            </p:cNvSpPr>
            <p:nvPr/>
          </p:nvSpPr>
          <p:spPr bwMode="auto">
            <a:xfrm>
              <a:off x="3482" y="1975"/>
              <a:ext cx="9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6" name="Rectangle 152"/>
            <p:cNvSpPr>
              <a:spLocks noChangeArrowheads="1"/>
            </p:cNvSpPr>
            <p:nvPr/>
          </p:nvSpPr>
          <p:spPr bwMode="auto">
            <a:xfrm>
              <a:off x="3526" y="1975"/>
              <a:ext cx="667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" name="Rectangle 153"/>
            <p:cNvSpPr>
              <a:spLocks noChangeArrowheads="1"/>
            </p:cNvSpPr>
            <p:nvPr/>
          </p:nvSpPr>
          <p:spPr bwMode="auto">
            <a:xfrm>
              <a:off x="4110" y="1975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8" name="Rectangle 154"/>
            <p:cNvSpPr>
              <a:spLocks noChangeArrowheads="1"/>
            </p:cNvSpPr>
            <p:nvPr/>
          </p:nvSpPr>
          <p:spPr bwMode="auto">
            <a:xfrm>
              <a:off x="3081" y="2134"/>
              <a:ext cx="19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9" name="Rectangle 155"/>
            <p:cNvSpPr>
              <a:spLocks noChangeArrowheads="1"/>
            </p:cNvSpPr>
            <p:nvPr/>
          </p:nvSpPr>
          <p:spPr bwMode="auto">
            <a:xfrm>
              <a:off x="3212" y="2134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3277" y="2134"/>
              <a:ext cx="8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Захарьевская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1" name="Rectangle 157"/>
            <p:cNvSpPr>
              <a:spLocks noChangeArrowheads="1"/>
            </p:cNvSpPr>
            <p:nvPr/>
          </p:nvSpPr>
          <p:spPr bwMode="auto">
            <a:xfrm>
              <a:off x="4009" y="2134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4075" y="2134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3" name="Rectangle 159"/>
            <p:cNvSpPr>
              <a:spLocks noChangeArrowheads="1"/>
            </p:cNvSpPr>
            <p:nvPr/>
          </p:nvSpPr>
          <p:spPr bwMode="auto">
            <a:xfrm>
              <a:off x="4141" y="2134"/>
              <a:ext cx="8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4174" y="2134"/>
              <a:ext cx="19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3230" y="2290"/>
              <a:ext cx="91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8(812) 273-55-34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3295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3339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3535" y="2290"/>
              <a:ext cx="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3611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3807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1" name="Rectangle 167"/>
            <p:cNvSpPr>
              <a:spLocks noChangeArrowheads="1"/>
            </p:cNvSpPr>
            <p:nvPr/>
          </p:nvSpPr>
          <p:spPr bwMode="auto">
            <a:xfrm>
              <a:off x="3851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2" name="Rectangle 168"/>
            <p:cNvSpPr>
              <a:spLocks noChangeArrowheads="1"/>
            </p:cNvSpPr>
            <p:nvPr/>
          </p:nvSpPr>
          <p:spPr bwMode="auto">
            <a:xfrm>
              <a:off x="3982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3" name="Rectangle 169"/>
            <p:cNvSpPr>
              <a:spLocks noChangeArrowheads="1"/>
            </p:cNvSpPr>
            <p:nvPr/>
          </p:nvSpPr>
          <p:spPr bwMode="auto">
            <a:xfrm>
              <a:off x="4025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4" name="Rectangle 170"/>
            <p:cNvSpPr>
              <a:spLocks noChangeArrowheads="1"/>
            </p:cNvSpPr>
            <p:nvPr/>
          </p:nvSpPr>
          <p:spPr bwMode="auto">
            <a:xfrm>
              <a:off x="3247" y="2447"/>
              <a:ext cx="25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vatt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5" name="Rectangle 171"/>
            <p:cNvSpPr>
              <a:spLocks noChangeArrowheads="1"/>
            </p:cNvSpPr>
            <p:nvPr/>
          </p:nvSpPr>
          <p:spPr bwMode="auto">
            <a:xfrm>
              <a:off x="3444" y="2447"/>
              <a:ext cx="9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6" name="Rectangle 172"/>
            <p:cNvSpPr>
              <a:spLocks noChangeArrowheads="1"/>
            </p:cNvSpPr>
            <p:nvPr/>
          </p:nvSpPr>
          <p:spPr bwMode="auto">
            <a:xfrm>
              <a:off x="3487" y="2447"/>
              <a:ext cx="24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spb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7" name="Rectangle 173"/>
            <p:cNvSpPr>
              <a:spLocks noChangeArrowheads="1"/>
            </p:cNvSpPr>
            <p:nvPr/>
          </p:nvSpPr>
          <p:spPr bwMode="auto">
            <a:xfrm>
              <a:off x="3669" y="2447"/>
              <a:ext cx="177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" name="Rectangle 174"/>
            <p:cNvSpPr>
              <a:spLocks noChangeArrowheads="1"/>
            </p:cNvSpPr>
            <p:nvPr/>
          </p:nvSpPr>
          <p:spPr bwMode="auto">
            <a:xfrm>
              <a:off x="3789" y="2447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" name="Rectangle 175"/>
            <p:cNvSpPr>
              <a:spLocks noChangeArrowheads="1"/>
            </p:cNvSpPr>
            <p:nvPr/>
          </p:nvSpPr>
          <p:spPr bwMode="auto">
            <a:xfrm>
              <a:off x="3822" y="2447"/>
              <a:ext cx="23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0" name="Rectangle 176"/>
            <p:cNvSpPr>
              <a:spLocks noChangeArrowheads="1"/>
            </p:cNvSpPr>
            <p:nvPr/>
          </p:nvSpPr>
          <p:spPr bwMode="auto">
            <a:xfrm>
              <a:off x="3997" y="2447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1" name="Rectangle 177"/>
            <p:cNvSpPr>
              <a:spLocks noChangeArrowheads="1"/>
            </p:cNvSpPr>
            <p:nvPr/>
          </p:nvSpPr>
          <p:spPr bwMode="auto">
            <a:xfrm>
              <a:off x="4029" y="2447"/>
              <a:ext cx="17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0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31838" y="1268413"/>
            <a:ext cx="10328275" cy="5435600"/>
            <a:chOff x="461" y="799"/>
            <a:chExt cx="6506" cy="3424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1" y="799"/>
              <a:ext cx="6506" cy="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67" y="806"/>
              <a:ext cx="1196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3" y="811"/>
              <a:ext cx="1193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67" y="806"/>
              <a:ext cx="1196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73" y="811"/>
              <a:ext cx="1193" cy="892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63" y="806"/>
              <a:ext cx="135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66" y="811"/>
              <a:ext cx="135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63" y="806"/>
              <a:ext cx="135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66" y="811"/>
              <a:ext cx="1357" cy="892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50" y="1170"/>
              <a:ext cx="104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022" y="806"/>
              <a:ext cx="1371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3" y="811"/>
              <a:ext cx="136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022" y="806"/>
              <a:ext cx="1371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023" y="811"/>
              <a:ext cx="1367" cy="892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532" y="1170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387" y="806"/>
              <a:ext cx="1274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90" y="811"/>
              <a:ext cx="1271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387" y="806"/>
              <a:ext cx="1274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390" y="811"/>
              <a:ext cx="1271" cy="892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567" y="1170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661" y="806"/>
              <a:ext cx="129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61" y="811"/>
              <a:ext cx="1299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661" y="806"/>
              <a:ext cx="129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661" y="811"/>
              <a:ext cx="1299" cy="892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823" y="1170"/>
              <a:ext cx="102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67" y="1697"/>
              <a:ext cx="1196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3" y="1703"/>
              <a:ext cx="1193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67" y="1697"/>
              <a:ext cx="1196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73" y="1703"/>
              <a:ext cx="1193" cy="1274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5661" y="1697"/>
              <a:ext cx="1299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64" y="1703"/>
              <a:ext cx="1296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5661" y="1697"/>
              <a:ext cx="1299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5664" y="1703"/>
              <a:ext cx="1296" cy="1274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5878" y="2069"/>
              <a:ext cx="92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5921" y="2251"/>
              <a:ext cx="83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6073" y="2435"/>
              <a:ext cx="540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67" y="2973"/>
              <a:ext cx="1196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3" y="2977"/>
              <a:ext cx="1193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467" y="2973"/>
              <a:ext cx="1196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73" y="2977"/>
              <a:ext cx="1193" cy="124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663" y="2973"/>
              <a:ext cx="1359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666" y="2977"/>
              <a:ext cx="1357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663" y="2973"/>
              <a:ext cx="1359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666" y="2977"/>
              <a:ext cx="1357" cy="124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799" y="3089"/>
              <a:ext cx="11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2191" y="3258"/>
              <a:ext cx="37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МТО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2112" y="3428"/>
              <a:ext cx="57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Омский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755" y="3597"/>
              <a:ext cx="130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автобронетанковый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966" y="3766"/>
              <a:ext cx="87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инженерный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2076" y="3935"/>
              <a:ext cx="61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институт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022" y="2973"/>
              <a:ext cx="1371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9" name="Picture 5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23" y="2977"/>
              <a:ext cx="1367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022" y="2973"/>
              <a:ext cx="1371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023" y="2977"/>
              <a:ext cx="1367" cy="124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498" y="3083"/>
              <a:ext cx="48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644098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467" y="3252"/>
              <a:ext cx="11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3525" y="3252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595" y="3252"/>
              <a:ext cx="3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Омск,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232" y="3421"/>
              <a:ext cx="13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3307" y="3421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378" y="3421"/>
              <a:ext cx="8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Черемушкин,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4152" y="342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120" y="3600"/>
              <a:ext cx="1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14, В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оенный городок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3211" y="3760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281" y="3760"/>
              <a:ext cx="10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328" y="3760"/>
              <a:ext cx="34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3610" y="3760"/>
              <a:ext cx="14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3692" y="3760"/>
              <a:ext cx="20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3833" y="3760"/>
              <a:ext cx="10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3880" y="3760"/>
              <a:ext cx="20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4020" y="3760"/>
              <a:ext cx="10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4067" y="3760"/>
              <a:ext cx="20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3375" y="3932"/>
              <a:ext cx="26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otiu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577" y="3932"/>
              <a:ext cx="4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3697" y="39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730" y="39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3903" y="39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3935" y="39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4387" y="2973"/>
              <a:ext cx="1280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8" name="Picture 8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90" y="2977"/>
              <a:ext cx="1277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4387" y="2973"/>
              <a:ext cx="1280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4390" y="2977"/>
              <a:ext cx="1277" cy="124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4598" y="3258"/>
              <a:ext cx="97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Транспортные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4771" y="3428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средства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620" y="3597"/>
              <a:ext cx="9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специального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4691" y="3766"/>
              <a:ext cx="74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назначения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5667" y="2973"/>
              <a:ext cx="1293" cy="123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667" y="2977"/>
              <a:ext cx="1293" cy="1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5667" y="2973"/>
              <a:ext cx="1293" cy="123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5667" y="2977"/>
              <a:ext cx="1293" cy="1233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5880" y="3232"/>
              <a:ext cx="9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5923" y="3414"/>
              <a:ext cx="8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6075" y="3598"/>
              <a:ext cx="572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1663" y="1697"/>
              <a:ext cx="1359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3" name="Picture 9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66" y="1703"/>
              <a:ext cx="1357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1663" y="1697"/>
              <a:ext cx="1359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1666" y="1703"/>
              <a:ext cx="1357" cy="1274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1757" y="1797"/>
              <a:ext cx="1229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2179" y="1978"/>
              <a:ext cx="39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МТО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1963" y="2160"/>
              <a:ext cx="85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Пензенский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1823" y="2344"/>
              <a:ext cx="113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артиллерийский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1936" y="2526"/>
              <a:ext cx="91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инженерный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2055" y="2707"/>
              <a:ext cx="64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институт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4387" y="1697"/>
              <a:ext cx="1280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33" name="Picture 10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90" y="1703"/>
              <a:ext cx="127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4387" y="1697"/>
              <a:ext cx="1280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4390" y="1703"/>
              <a:ext cx="1274" cy="1274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4689" y="2001"/>
              <a:ext cx="6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Стрелково-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5323" y="200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4714" y="2171"/>
              <a:ext cx="6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пушечное,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5310" y="2171"/>
              <a:ext cx="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4496" y="2340"/>
              <a:ext cx="117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артиллерийское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4522" y="2509"/>
              <a:ext cx="109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ракетное оружие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3022" y="1697"/>
              <a:ext cx="1371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1143" name="Picture 119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023" y="1703"/>
              <a:ext cx="1367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022" y="1697"/>
              <a:ext cx="1371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3023" y="1703"/>
              <a:ext cx="1367" cy="1274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3515" y="1951"/>
              <a:ext cx="46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440005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3415" y="2109"/>
              <a:ext cx="11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3468" y="2109"/>
              <a:ext cx="11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3533" y="2109"/>
              <a:ext cx="40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Пенза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3863" y="2109"/>
              <a:ext cx="9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3907" y="2109"/>
              <a:ext cx="12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3972" y="2109"/>
              <a:ext cx="8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3219" y="2265"/>
              <a:ext cx="108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городок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3249" y="2421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3314" y="2421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3357" y="2421"/>
              <a:ext cx="32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8412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3617" y="2421"/>
              <a:ext cx="13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3693" y="2421"/>
              <a:ext cx="1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3823" y="2421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3867" y="2421"/>
              <a:ext cx="1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3997" y="2421"/>
              <a:ext cx="9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4040" y="2421"/>
              <a:ext cx="1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3379" y="2577"/>
              <a:ext cx="2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paii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3574" y="2577"/>
              <a:ext cx="1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3693" y="2577"/>
              <a:ext cx="8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3726" y="2577"/>
              <a:ext cx="23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3899" y="2577"/>
              <a:ext cx="8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3932" y="2577"/>
              <a:ext cx="16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69" name="Picture 14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23" y="1859"/>
              <a:ext cx="904" cy="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0" name="Picture 146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24" y="3123"/>
              <a:ext cx="903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232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788988" y="1130300"/>
            <a:ext cx="10336212" cy="5427663"/>
            <a:chOff x="497" y="712"/>
            <a:chExt cx="6511" cy="3419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7" y="712"/>
              <a:ext cx="6511" cy="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504" y="719"/>
              <a:ext cx="1196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" y="724"/>
              <a:ext cx="119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504" y="719"/>
              <a:ext cx="1196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509" y="724"/>
              <a:ext cx="1194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700" y="719"/>
              <a:ext cx="1360" cy="89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3" y="724"/>
              <a:ext cx="1358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700" y="719"/>
              <a:ext cx="1360" cy="89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703" y="724"/>
              <a:ext cx="1358" cy="893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87" y="1082"/>
              <a:ext cx="104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060" y="719"/>
              <a:ext cx="1372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61" y="724"/>
              <a:ext cx="1368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060" y="719"/>
              <a:ext cx="1372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061" y="724"/>
              <a:ext cx="1368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570" y="1082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5701" y="719"/>
              <a:ext cx="1300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01" y="724"/>
              <a:ext cx="1300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5701" y="719"/>
              <a:ext cx="1300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5701" y="724"/>
              <a:ext cx="1300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5864" y="1082"/>
              <a:ext cx="102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04" y="1611"/>
              <a:ext cx="1196" cy="246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9" y="1616"/>
              <a:ext cx="1194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04" y="1611"/>
              <a:ext cx="1196" cy="246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09" y="1616"/>
              <a:ext cx="1194" cy="246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707" y="1611"/>
              <a:ext cx="1294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08" y="1617"/>
              <a:ext cx="1293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5707" y="1611"/>
              <a:ext cx="1294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5708" y="1617"/>
              <a:ext cx="1293" cy="70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5952" y="1714"/>
              <a:ext cx="8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6075" y="1883"/>
              <a:ext cx="63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6154" y="2053"/>
              <a:ext cx="46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4419" y="2314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25" y="2318"/>
              <a:ext cx="128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4419" y="2314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4425" y="2318"/>
              <a:ext cx="1282" cy="576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4612" y="2517"/>
              <a:ext cx="9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Стоматология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4426" y="719"/>
              <a:ext cx="1275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9" name="Picture 4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29" y="724"/>
              <a:ext cx="1272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4426" y="719"/>
              <a:ext cx="1275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4429" y="724"/>
              <a:ext cx="1272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4606" y="1082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5707" y="2314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4" name="Picture 4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07" y="2318"/>
              <a:ext cx="1294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5707" y="2314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5707" y="2318"/>
              <a:ext cx="1294" cy="579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5920" y="2337"/>
              <a:ext cx="92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6052" y="2519"/>
              <a:ext cx="66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6138" y="2703"/>
              <a:ext cx="4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1700" y="1617"/>
              <a:ext cx="1360" cy="24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1" name="Picture 5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702" y="1617"/>
              <a:ext cx="1355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1700" y="1617"/>
              <a:ext cx="1360" cy="24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1702" y="1617"/>
              <a:ext cx="1355" cy="246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2116" y="2577"/>
              <a:ext cx="5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2599" y="2577"/>
              <a:ext cx="11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1961" y="2761"/>
              <a:ext cx="93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медицинская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083" y="2942"/>
              <a:ext cx="65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4419" y="1611"/>
              <a:ext cx="1288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9" name="Picture 6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425" y="1617"/>
              <a:ext cx="1284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4419" y="1611"/>
              <a:ext cx="1288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4425" y="1617"/>
              <a:ext cx="1284" cy="701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4595" y="1879"/>
              <a:ext cx="100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Лечебное дело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053" y="1611"/>
              <a:ext cx="1373" cy="24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14" name="Picture 6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058" y="1617"/>
              <a:ext cx="1367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3053" y="1611"/>
              <a:ext cx="1373" cy="24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3058" y="1617"/>
              <a:ext cx="1367" cy="2461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3549" y="2382"/>
              <a:ext cx="46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194044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3297" y="2538"/>
              <a:ext cx="1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3350" y="2538"/>
              <a:ext cx="11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3415" y="2538"/>
              <a:ext cx="14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3502" y="2538"/>
              <a:ext cx="8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3535" y="2538"/>
              <a:ext cx="9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3578" y="2538"/>
              <a:ext cx="66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4159" y="2538"/>
              <a:ext cx="8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3341" y="2693"/>
              <a:ext cx="1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3471" y="2693"/>
              <a:ext cx="11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3536" y="2693"/>
              <a:ext cx="73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3373" y="2851"/>
              <a:ext cx="59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Лебедева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3886" y="2851"/>
              <a:ext cx="11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3951" y="2851"/>
              <a:ext cx="12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4018" y="2851"/>
              <a:ext cx="8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4050" y="2851"/>
              <a:ext cx="12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3284" y="3007"/>
              <a:ext cx="12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3349" y="3007"/>
              <a:ext cx="9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3392" y="3007"/>
              <a:ext cx="2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3587" y="3007"/>
              <a:ext cx="13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3663" y="3007"/>
              <a:ext cx="2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292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3858" y="3007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3901" y="3007"/>
              <a:ext cx="1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4031" y="3007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4075" y="3007"/>
              <a:ext cx="1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3390" y="3150"/>
              <a:ext cx="77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meda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3815" y="316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3847" y="316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4419" y="2894"/>
              <a:ext cx="1288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6" name="Picture 98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425" y="2894"/>
              <a:ext cx="1282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4419" y="2894"/>
              <a:ext cx="1288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4425" y="2894"/>
              <a:ext cx="1282" cy="610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4740" y="3112"/>
              <a:ext cx="709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Фармация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5707" y="2894"/>
              <a:ext cx="1294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1" name="Picture 1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709" y="2896"/>
              <a:ext cx="1291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5707" y="2894"/>
              <a:ext cx="1294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5709" y="2896"/>
              <a:ext cx="1291" cy="608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5920" y="2931"/>
              <a:ext cx="92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6053" y="3112"/>
              <a:ext cx="6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6139" y="3294"/>
              <a:ext cx="4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4419" y="3499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8" name="Picture 110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425" y="3503"/>
              <a:ext cx="1282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4419" y="3499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4425" y="3503"/>
              <a:ext cx="1282" cy="575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4809" y="3568"/>
              <a:ext cx="54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Медико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5283" y="3568"/>
              <a:ext cx="10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4510" y="3695"/>
              <a:ext cx="122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профилактическое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4932" y="3822"/>
              <a:ext cx="3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дело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5707" y="3499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66" name="Picture 118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707" y="3503"/>
              <a:ext cx="1292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5707" y="3499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5707" y="3503"/>
              <a:ext cx="1292" cy="575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5919" y="3521"/>
              <a:ext cx="92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6052" y="3702"/>
              <a:ext cx="6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6138" y="3884"/>
              <a:ext cx="4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72" name="Picture 12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54" y="2269"/>
              <a:ext cx="968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726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731838" y="908050"/>
            <a:ext cx="10333037" cy="5507038"/>
            <a:chOff x="461" y="572"/>
            <a:chExt cx="6509" cy="3469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1" y="572"/>
              <a:ext cx="6509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67" y="577"/>
              <a:ext cx="1196" cy="7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3" y="582"/>
              <a:ext cx="1193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67" y="577"/>
              <a:ext cx="1196" cy="7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73" y="582"/>
              <a:ext cx="1193" cy="778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663" y="577"/>
              <a:ext cx="1357" cy="7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66" y="582"/>
              <a:ext cx="1356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663" y="577"/>
              <a:ext cx="1357" cy="7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666" y="582"/>
              <a:ext cx="1356" cy="778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850" y="899"/>
              <a:ext cx="108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3020" y="577"/>
              <a:ext cx="1371" cy="7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2" y="582"/>
              <a:ext cx="1365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3020" y="577"/>
              <a:ext cx="1371" cy="7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3022" y="582"/>
              <a:ext cx="1365" cy="778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3530" y="899"/>
              <a:ext cx="32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5658" y="577"/>
              <a:ext cx="1299" cy="7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58" y="582"/>
              <a:ext cx="1298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5658" y="577"/>
              <a:ext cx="1299" cy="7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5658" y="582"/>
              <a:ext cx="1298" cy="778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5821" y="899"/>
              <a:ext cx="107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467" y="1357"/>
              <a:ext cx="1196" cy="10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3" y="1360"/>
              <a:ext cx="1193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467" y="1357"/>
              <a:ext cx="1196" cy="10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473" y="1360"/>
              <a:ext cx="1193" cy="1058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5664" y="1357"/>
              <a:ext cx="1293" cy="10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666" y="1360"/>
              <a:ext cx="1291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5664" y="1357"/>
              <a:ext cx="1293" cy="10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5666" y="1360"/>
              <a:ext cx="1291" cy="1059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5908" y="1686"/>
              <a:ext cx="87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6032" y="1826"/>
              <a:ext cx="63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5924" y="1965"/>
              <a:ext cx="84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Физкультура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4385" y="577"/>
              <a:ext cx="1273" cy="7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8" name="Picture 3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87" y="582"/>
              <a:ext cx="1271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4385" y="577"/>
              <a:ext cx="1273" cy="7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4387" y="582"/>
              <a:ext cx="1271" cy="778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4565" y="899"/>
              <a:ext cx="75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1663" y="1357"/>
              <a:ext cx="1357" cy="10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13" name="Picture 41"/>
            <p:cNvPicPr>
              <a:picLocks noChangeAspect="1" noChangeArrowheads="1"/>
            </p:cNvPicPr>
            <p:nvPr/>
          </p:nvPicPr>
          <p:blipFill>
            <a:blip/>
            <a:srcRect/>
            <a:stretch>
              <a:fillRect/>
            </a:stretch>
          </p:blipFill>
          <p:spPr bwMode="auto">
            <a:xfrm>
              <a:off x="1664" y="1360"/>
              <a:ext cx="1357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1663" y="1357"/>
              <a:ext cx="1357" cy="10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1664" y="1360"/>
              <a:ext cx="1357" cy="1059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1740" y="1668"/>
              <a:ext cx="131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институт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1965" y="1817"/>
              <a:ext cx="883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физической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2039" y="1967"/>
              <a:ext cx="69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культуры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4378" y="1357"/>
              <a:ext cx="1286" cy="10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20" name="Picture 48"/>
            <p:cNvPicPr>
              <a:picLocks noChangeAspect="1" noChangeArrowheads="1"/>
            </p:cNvPicPr>
            <p:nvPr/>
          </p:nvPicPr>
          <p:blipFill>
            <a:blip/>
            <a:srcRect/>
            <a:stretch>
              <a:fillRect/>
            </a:stretch>
          </p:blipFill>
          <p:spPr bwMode="auto">
            <a:xfrm>
              <a:off x="4384" y="1360"/>
              <a:ext cx="1282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4378" y="1357"/>
              <a:ext cx="1286" cy="10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4384" y="1360"/>
              <a:ext cx="1282" cy="1059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4543" y="1668"/>
              <a:ext cx="110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Преподаватель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4647" y="1818"/>
              <a:ext cx="88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физической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4515" y="1980"/>
              <a:ext cx="9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культуры в ВУЗах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3014" y="1357"/>
              <a:ext cx="1371" cy="10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27" name="Picture 55"/>
            <p:cNvPicPr>
              <a:picLocks noChangeAspect="1" noChangeArrowheads="1"/>
            </p:cNvPicPr>
            <p:nvPr/>
          </p:nvPicPr>
          <p:blipFill>
            <a:blip/>
            <a:srcRect/>
            <a:stretch>
              <a:fillRect/>
            </a:stretch>
          </p:blipFill>
          <p:spPr bwMode="auto">
            <a:xfrm>
              <a:off x="3018" y="1360"/>
              <a:ext cx="1366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3030" y="1395"/>
              <a:ext cx="1371" cy="10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3018" y="1360"/>
              <a:ext cx="1366" cy="1059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3477" y="1369"/>
              <a:ext cx="53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194044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3183" y="1519"/>
              <a:ext cx="13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3245" y="1519"/>
              <a:ext cx="143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3321" y="1519"/>
              <a:ext cx="16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3422" y="1519"/>
              <a:ext cx="10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3460" y="1519"/>
              <a:ext cx="1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3510" y="1519"/>
              <a:ext cx="76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3413" y="1668"/>
              <a:ext cx="70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Большой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3030" y="1800"/>
              <a:ext cx="136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Сампсониевский пр</a:t>
              </a: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., д.63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Rectangle 68"/>
            <p:cNvSpPr>
              <a:spLocks noChangeArrowheads="1"/>
            </p:cNvSpPr>
            <p:nvPr/>
          </p:nvSpPr>
          <p:spPr bwMode="auto">
            <a:xfrm>
              <a:off x="3258" y="196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>
              <a:off x="3846" y="196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3884" y="196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3" name="Rectangle 71"/>
            <p:cNvSpPr>
              <a:spLocks noChangeArrowheads="1"/>
            </p:cNvSpPr>
            <p:nvPr/>
          </p:nvSpPr>
          <p:spPr bwMode="auto">
            <a:xfrm>
              <a:off x="3961" y="196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>
              <a:off x="3999" y="196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3167" y="211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>
              <a:off x="3243" y="211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3210" y="1935"/>
              <a:ext cx="90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8(812)</a:t>
              </a:r>
              <a:r>
                <a:rPr kumimoji="0" lang="ru-RU" sz="15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292-31-50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3521" y="2117"/>
              <a:ext cx="3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9" name="Rectangle 77"/>
            <p:cNvSpPr>
              <a:spLocks noChangeArrowheads="1"/>
            </p:cNvSpPr>
            <p:nvPr/>
          </p:nvSpPr>
          <p:spPr bwMode="auto">
            <a:xfrm>
              <a:off x="3609" y="211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3837" y="211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3887" y="211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2" name="Rectangle 80"/>
            <p:cNvSpPr>
              <a:spLocks noChangeArrowheads="1"/>
            </p:cNvSpPr>
            <p:nvPr/>
          </p:nvSpPr>
          <p:spPr bwMode="auto">
            <a:xfrm>
              <a:off x="4039" y="211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4089" y="211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3380" y="226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3300" y="2070"/>
              <a:ext cx="72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ifk_9@</a:t>
              </a:r>
              <a:r>
                <a:rPr kumimoji="0" lang="ru-RU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3864" y="226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3902" y="226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467" y="2408"/>
              <a:ext cx="1196" cy="160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0" name="Picture 88"/>
            <p:cNvPicPr>
              <a:picLocks noChangeAspect="1" noChangeArrowheads="1"/>
            </p:cNvPicPr>
            <p:nvPr/>
          </p:nvPicPr>
          <p:blipFill>
            <a:blip/>
            <a:srcRect/>
            <a:stretch>
              <a:fillRect/>
            </a:stretch>
          </p:blipFill>
          <p:spPr bwMode="auto">
            <a:xfrm>
              <a:off x="473" y="2411"/>
              <a:ext cx="1193" cy="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467" y="2408"/>
              <a:ext cx="1196" cy="160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2" name="Rectangle 90"/>
            <p:cNvSpPr>
              <a:spLocks noChangeArrowheads="1"/>
            </p:cNvSpPr>
            <p:nvPr/>
          </p:nvSpPr>
          <p:spPr bwMode="auto">
            <a:xfrm>
              <a:off x="473" y="2411"/>
              <a:ext cx="1193" cy="1601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1663" y="2408"/>
              <a:ext cx="1357" cy="160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4" name="Picture 9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64" y="2411"/>
              <a:ext cx="1357" cy="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1663" y="2408"/>
              <a:ext cx="1357" cy="160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6" name="Rectangle 94"/>
            <p:cNvSpPr>
              <a:spLocks noChangeArrowheads="1"/>
            </p:cNvSpPr>
            <p:nvPr/>
          </p:nvSpPr>
          <p:spPr bwMode="auto">
            <a:xfrm>
              <a:off x="1664" y="2411"/>
              <a:ext cx="1357" cy="1603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2078" y="2749"/>
              <a:ext cx="30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Санкт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2515" y="2767"/>
              <a:ext cx="1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1856" y="2916"/>
              <a:ext cx="111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Петербургский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0" name="Rectangle 98"/>
            <p:cNvSpPr>
              <a:spLocks noChangeArrowheads="1"/>
            </p:cNvSpPr>
            <p:nvPr/>
          </p:nvSpPr>
          <p:spPr bwMode="auto">
            <a:xfrm>
              <a:off x="1754" y="3065"/>
              <a:ext cx="97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институт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1" name="Rectangle 99"/>
            <p:cNvSpPr>
              <a:spLocks noChangeArrowheads="1"/>
            </p:cNvSpPr>
            <p:nvPr/>
          </p:nvSpPr>
          <p:spPr bwMode="auto">
            <a:xfrm>
              <a:off x="2070" y="3215"/>
              <a:ext cx="32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войск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1873" y="3364"/>
              <a:ext cx="78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Национальной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2088" y="3514"/>
              <a:ext cx="40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гвардии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" name="Rectangle 102"/>
            <p:cNvSpPr>
              <a:spLocks noChangeArrowheads="1"/>
            </p:cNvSpPr>
            <p:nvPr/>
          </p:nvSpPr>
          <p:spPr bwMode="auto">
            <a:xfrm>
              <a:off x="3014" y="2408"/>
              <a:ext cx="1371" cy="160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5" name="Picture 103"/>
            <p:cNvPicPr>
              <a:picLocks noChangeAspect="1" noChangeArrowheads="1"/>
            </p:cNvPicPr>
            <p:nvPr/>
          </p:nvPicPr>
          <p:blipFill>
            <a:blip/>
            <a:srcRect/>
            <a:stretch>
              <a:fillRect/>
            </a:stretch>
          </p:blipFill>
          <p:spPr bwMode="auto">
            <a:xfrm>
              <a:off x="3017" y="2411"/>
              <a:ext cx="1366" cy="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3032" y="2440"/>
              <a:ext cx="1371" cy="160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7" name="Rectangle 105"/>
            <p:cNvSpPr>
              <a:spLocks noChangeArrowheads="1"/>
            </p:cNvSpPr>
            <p:nvPr/>
          </p:nvSpPr>
          <p:spPr bwMode="auto">
            <a:xfrm>
              <a:off x="3017" y="2411"/>
              <a:ext cx="1366" cy="1601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8" name="Rectangle 106"/>
            <p:cNvSpPr>
              <a:spLocks noChangeArrowheads="1"/>
            </p:cNvSpPr>
            <p:nvPr/>
          </p:nvSpPr>
          <p:spPr bwMode="auto">
            <a:xfrm>
              <a:off x="3488" y="2750"/>
              <a:ext cx="3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198206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3183" y="2894"/>
              <a:ext cx="102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г.</a:t>
              </a: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Санкт-Петербург,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" name="Rectangle 108"/>
            <p:cNvSpPr>
              <a:spLocks noChangeArrowheads="1"/>
            </p:cNvSpPr>
            <p:nvPr/>
          </p:nvSpPr>
          <p:spPr bwMode="auto">
            <a:xfrm>
              <a:off x="3244" y="291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" name="Rectangle 109"/>
            <p:cNvSpPr>
              <a:spLocks noChangeArrowheads="1"/>
            </p:cNvSpPr>
            <p:nvPr/>
          </p:nvSpPr>
          <p:spPr bwMode="auto">
            <a:xfrm>
              <a:off x="3320" y="291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" name="Rectangle 110"/>
            <p:cNvSpPr>
              <a:spLocks noChangeArrowheads="1"/>
            </p:cNvSpPr>
            <p:nvPr/>
          </p:nvSpPr>
          <p:spPr bwMode="auto">
            <a:xfrm>
              <a:off x="3421" y="291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3509" y="291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" name="Rectangle 113"/>
            <p:cNvSpPr>
              <a:spLocks noChangeArrowheads="1"/>
            </p:cNvSpPr>
            <p:nvPr/>
          </p:nvSpPr>
          <p:spPr bwMode="auto">
            <a:xfrm>
              <a:off x="4186" y="291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" name="Rectangle 114"/>
            <p:cNvSpPr>
              <a:spLocks noChangeArrowheads="1"/>
            </p:cNvSpPr>
            <p:nvPr/>
          </p:nvSpPr>
          <p:spPr bwMode="auto">
            <a:xfrm>
              <a:off x="3322" y="30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Rectangle 115"/>
            <p:cNvSpPr>
              <a:spLocks noChangeArrowheads="1"/>
            </p:cNvSpPr>
            <p:nvPr/>
          </p:nvSpPr>
          <p:spPr bwMode="auto">
            <a:xfrm>
              <a:off x="3473" y="3064"/>
              <a:ext cx="3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3549" y="3064"/>
              <a:ext cx="3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" name="Rectangle 117"/>
            <p:cNvSpPr>
              <a:spLocks noChangeArrowheads="1"/>
            </p:cNvSpPr>
            <p:nvPr/>
          </p:nvSpPr>
          <p:spPr bwMode="auto">
            <a:xfrm>
              <a:off x="3258" y="321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" name="Rectangle 118"/>
            <p:cNvSpPr>
              <a:spLocks noChangeArrowheads="1"/>
            </p:cNvSpPr>
            <p:nvPr/>
          </p:nvSpPr>
          <p:spPr bwMode="auto">
            <a:xfrm>
              <a:off x="3919" y="321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" name="Rectangle 119"/>
            <p:cNvSpPr>
              <a:spLocks noChangeArrowheads="1"/>
            </p:cNvSpPr>
            <p:nvPr/>
          </p:nvSpPr>
          <p:spPr bwMode="auto">
            <a:xfrm>
              <a:off x="3957" y="321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2" name="Rectangle 120"/>
            <p:cNvSpPr>
              <a:spLocks noChangeArrowheads="1"/>
            </p:cNvSpPr>
            <p:nvPr/>
          </p:nvSpPr>
          <p:spPr bwMode="auto">
            <a:xfrm>
              <a:off x="4034" y="321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3" name="Rectangle 121"/>
            <p:cNvSpPr>
              <a:spLocks noChangeArrowheads="1"/>
            </p:cNvSpPr>
            <p:nvPr/>
          </p:nvSpPr>
          <p:spPr bwMode="auto">
            <a:xfrm>
              <a:off x="4072" y="321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>
              <a:off x="3494" y="351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3747" y="351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6" name="Rectangle 124"/>
            <p:cNvSpPr>
              <a:spLocks noChangeArrowheads="1"/>
            </p:cNvSpPr>
            <p:nvPr/>
          </p:nvSpPr>
          <p:spPr bwMode="auto">
            <a:xfrm>
              <a:off x="3785" y="351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7" name="Rectangle 125"/>
            <p:cNvSpPr>
              <a:spLocks noChangeArrowheads="1"/>
            </p:cNvSpPr>
            <p:nvPr/>
          </p:nvSpPr>
          <p:spPr bwMode="auto">
            <a:xfrm>
              <a:off x="4378" y="2408"/>
              <a:ext cx="1286" cy="80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98" name="Picture 126"/>
            <p:cNvPicPr>
              <a:picLocks noChangeAspect="1" noChangeArrowheads="1"/>
            </p:cNvPicPr>
            <p:nvPr/>
          </p:nvPicPr>
          <p:blipFill>
            <a:blip/>
            <a:srcRect/>
            <a:stretch>
              <a:fillRect/>
            </a:stretch>
          </p:blipFill>
          <p:spPr bwMode="auto">
            <a:xfrm>
              <a:off x="4384" y="2411"/>
              <a:ext cx="1282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4378" y="2408"/>
              <a:ext cx="1286" cy="80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4384" y="2411"/>
              <a:ext cx="1282" cy="80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1" name="Rectangle 129"/>
            <p:cNvSpPr>
              <a:spLocks noChangeArrowheads="1"/>
            </p:cNvSpPr>
            <p:nvPr/>
          </p:nvSpPr>
          <p:spPr bwMode="auto">
            <a:xfrm>
              <a:off x="4721" y="2515"/>
              <a:ext cx="73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Правовое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4624" y="2664"/>
              <a:ext cx="93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3" name="Rectangle 131"/>
            <p:cNvSpPr>
              <a:spLocks noChangeArrowheads="1"/>
            </p:cNvSpPr>
            <p:nvPr/>
          </p:nvSpPr>
          <p:spPr bwMode="auto">
            <a:xfrm>
              <a:off x="4569" y="2814"/>
              <a:ext cx="104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национальной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4" name="Rectangle 132"/>
            <p:cNvSpPr>
              <a:spLocks noChangeArrowheads="1"/>
            </p:cNvSpPr>
            <p:nvPr/>
          </p:nvSpPr>
          <p:spPr bwMode="auto">
            <a:xfrm>
              <a:off x="4594" y="2963"/>
              <a:ext cx="95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безопасности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5664" y="2408"/>
              <a:ext cx="1293" cy="80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06" name="Picture 134"/>
            <p:cNvPicPr>
              <a:picLocks noChangeAspect="1" noChangeArrowheads="1"/>
            </p:cNvPicPr>
            <p:nvPr/>
          </p:nvPicPr>
          <p:blipFill>
            <a:blip/>
            <a:srcRect/>
            <a:stretch>
              <a:fillRect/>
            </a:stretch>
          </p:blipFill>
          <p:spPr bwMode="auto">
            <a:xfrm>
              <a:off x="5668" y="2411"/>
              <a:ext cx="1291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7" name="Rectangle 135"/>
            <p:cNvSpPr>
              <a:spLocks noChangeArrowheads="1"/>
            </p:cNvSpPr>
            <p:nvPr/>
          </p:nvSpPr>
          <p:spPr bwMode="auto">
            <a:xfrm>
              <a:off x="5664" y="2408"/>
              <a:ext cx="1293" cy="80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8" name="Rectangle 136"/>
            <p:cNvSpPr>
              <a:spLocks noChangeArrowheads="1"/>
            </p:cNvSpPr>
            <p:nvPr/>
          </p:nvSpPr>
          <p:spPr bwMode="auto">
            <a:xfrm>
              <a:off x="5668" y="2411"/>
              <a:ext cx="1291" cy="80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9" name="Rectangle 137"/>
            <p:cNvSpPr>
              <a:spLocks noChangeArrowheads="1"/>
            </p:cNvSpPr>
            <p:nvPr/>
          </p:nvSpPr>
          <p:spPr bwMode="auto">
            <a:xfrm>
              <a:off x="5911" y="2609"/>
              <a:ext cx="87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0" name="Rectangle 138"/>
            <p:cNvSpPr>
              <a:spLocks noChangeArrowheads="1"/>
            </p:cNvSpPr>
            <p:nvPr/>
          </p:nvSpPr>
          <p:spPr bwMode="auto">
            <a:xfrm>
              <a:off x="5811" y="2746"/>
              <a:ext cx="107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>
              <a:off x="6063" y="2886"/>
              <a:ext cx="5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История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2" name="Rectangle 140"/>
            <p:cNvSpPr>
              <a:spLocks noChangeArrowheads="1"/>
            </p:cNvSpPr>
            <p:nvPr/>
          </p:nvSpPr>
          <p:spPr bwMode="auto">
            <a:xfrm>
              <a:off x="4378" y="3209"/>
              <a:ext cx="1286" cy="80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13" name="Picture 141"/>
            <p:cNvPicPr>
              <a:picLocks noChangeAspect="1" noChangeArrowheads="1"/>
            </p:cNvPicPr>
            <p:nvPr/>
          </p:nvPicPr>
          <p:blipFill>
            <a:blip/>
            <a:srcRect/>
            <a:stretch>
              <a:fillRect/>
            </a:stretch>
          </p:blipFill>
          <p:spPr bwMode="auto">
            <a:xfrm>
              <a:off x="4384" y="3211"/>
              <a:ext cx="1282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14" name="Rectangle 142"/>
            <p:cNvSpPr>
              <a:spLocks noChangeArrowheads="1"/>
            </p:cNvSpPr>
            <p:nvPr/>
          </p:nvSpPr>
          <p:spPr bwMode="auto">
            <a:xfrm>
              <a:off x="4378" y="3209"/>
              <a:ext cx="1286" cy="80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5" name="Rectangle 143"/>
            <p:cNvSpPr>
              <a:spLocks noChangeArrowheads="1"/>
            </p:cNvSpPr>
            <p:nvPr/>
          </p:nvSpPr>
          <p:spPr bwMode="auto">
            <a:xfrm>
              <a:off x="4384" y="3211"/>
              <a:ext cx="1282" cy="801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6" name="Rectangle 144"/>
            <p:cNvSpPr>
              <a:spLocks noChangeArrowheads="1"/>
            </p:cNvSpPr>
            <p:nvPr/>
          </p:nvSpPr>
          <p:spPr bwMode="auto">
            <a:xfrm>
              <a:off x="4641" y="3390"/>
              <a:ext cx="903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Психология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7" name="Rectangle 145"/>
            <p:cNvSpPr>
              <a:spLocks noChangeArrowheads="1"/>
            </p:cNvSpPr>
            <p:nvPr/>
          </p:nvSpPr>
          <p:spPr bwMode="auto">
            <a:xfrm>
              <a:off x="4675" y="3539"/>
              <a:ext cx="83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служебной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8" name="Rectangle 146"/>
            <p:cNvSpPr>
              <a:spLocks noChangeArrowheads="1"/>
            </p:cNvSpPr>
            <p:nvPr/>
          </p:nvSpPr>
          <p:spPr bwMode="auto">
            <a:xfrm>
              <a:off x="4596" y="3689"/>
              <a:ext cx="95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деятельности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9" name="Rectangle 147"/>
            <p:cNvSpPr>
              <a:spLocks noChangeArrowheads="1"/>
            </p:cNvSpPr>
            <p:nvPr/>
          </p:nvSpPr>
          <p:spPr bwMode="auto">
            <a:xfrm>
              <a:off x="5664" y="3209"/>
              <a:ext cx="1293" cy="80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20" name="Picture 148"/>
            <p:cNvPicPr>
              <a:picLocks noChangeAspect="1" noChangeArrowheads="1"/>
            </p:cNvPicPr>
            <p:nvPr/>
          </p:nvPicPr>
          <p:blipFill>
            <a:blip/>
            <a:srcRect/>
            <a:stretch>
              <a:fillRect/>
            </a:stretch>
          </p:blipFill>
          <p:spPr bwMode="auto">
            <a:xfrm>
              <a:off x="5666" y="3211"/>
              <a:ext cx="1291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21" name="Rectangle 149"/>
            <p:cNvSpPr>
              <a:spLocks noChangeArrowheads="1"/>
            </p:cNvSpPr>
            <p:nvPr/>
          </p:nvSpPr>
          <p:spPr bwMode="auto">
            <a:xfrm>
              <a:off x="5664" y="3209"/>
              <a:ext cx="1293" cy="80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2" name="Rectangle 150"/>
            <p:cNvSpPr>
              <a:spLocks noChangeArrowheads="1"/>
            </p:cNvSpPr>
            <p:nvPr/>
          </p:nvSpPr>
          <p:spPr bwMode="auto">
            <a:xfrm>
              <a:off x="5666" y="3211"/>
              <a:ext cx="1291" cy="801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3" name="Rectangle 151"/>
            <p:cNvSpPr>
              <a:spLocks noChangeArrowheads="1"/>
            </p:cNvSpPr>
            <p:nvPr/>
          </p:nvSpPr>
          <p:spPr bwMode="auto">
            <a:xfrm>
              <a:off x="5908" y="3409"/>
              <a:ext cx="87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4" name="Rectangle 152"/>
            <p:cNvSpPr>
              <a:spLocks noChangeArrowheads="1"/>
            </p:cNvSpPr>
            <p:nvPr/>
          </p:nvSpPr>
          <p:spPr bwMode="auto">
            <a:xfrm>
              <a:off x="5808" y="3548"/>
              <a:ext cx="107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5" name="Rectangle 153"/>
            <p:cNvSpPr>
              <a:spLocks noChangeArrowheads="1"/>
            </p:cNvSpPr>
            <p:nvPr/>
          </p:nvSpPr>
          <p:spPr bwMode="auto">
            <a:xfrm>
              <a:off x="6032" y="3685"/>
              <a:ext cx="63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5" name="Rectangle 107"/>
          <p:cNvSpPr>
            <a:spLocks noChangeArrowheads="1"/>
          </p:cNvSpPr>
          <p:nvPr/>
        </p:nvSpPr>
        <p:spPr bwMode="auto">
          <a:xfrm>
            <a:off x="4895046" y="4843463"/>
            <a:ext cx="192565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ул. Летчика Пилютова 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107"/>
          <p:cNvSpPr>
            <a:spLocks noChangeArrowheads="1"/>
          </p:cNvSpPr>
          <p:nvPr/>
        </p:nvSpPr>
        <p:spPr bwMode="auto">
          <a:xfrm>
            <a:off x="5665178" y="5026904"/>
            <a:ext cx="2901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д. 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107"/>
          <p:cNvSpPr>
            <a:spLocks noChangeArrowheads="1"/>
          </p:cNvSpPr>
          <p:nvPr/>
        </p:nvSpPr>
        <p:spPr bwMode="auto">
          <a:xfrm>
            <a:off x="5366394" y="5221220"/>
            <a:ext cx="98296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www.spvi.ru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" name="Picture 15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95340" y="2357430"/>
            <a:ext cx="118903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15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23902" y="4500570"/>
            <a:ext cx="14176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 НАЦИОНАЛЬНОЙ ГВАРДИИ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3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95325" y="908050"/>
            <a:ext cx="10388600" cy="5616575"/>
            <a:chOff x="438" y="572"/>
            <a:chExt cx="6544" cy="353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8" y="572"/>
              <a:ext cx="6532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44" y="577"/>
              <a:ext cx="1194" cy="80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582"/>
              <a:ext cx="1191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44" y="577"/>
              <a:ext cx="1194" cy="80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50" y="582"/>
              <a:ext cx="1191" cy="798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638" y="577"/>
              <a:ext cx="1356" cy="80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582"/>
              <a:ext cx="1354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638" y="577"/>
              <a:ext cx="1356" cy="80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641" y="582"/>
              <a:ext cx="1354" cy="799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25" y="908"/>
              <a:ext cx="103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994" y="577"/>
              <a:ext cx="1368" cy="80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582"/>
              <a:ext cx="1364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2994" y="577"/>
              <a:ext cx="1368" cy="80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2995" y="582"/>
              <a:ext cx="1364" cy="798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3503" y="907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5627" y="577"/>
              <a:ext cx="1298" cy="80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" y="582"/>
              <a:ext cx="1297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627" y="577"/>
              <a:ext cx="1298" cy="80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5627" y="582"/>
              <a:ext cx="1297" cy="798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5790" y="907"/>
              <a:ext cx="10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444" y="1377"/>
              <a:ext cx="1194" cy="109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1380"/>
              <a:ext cx="1191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444" y="1377"/>
              <a:ext cx="1194" cy="109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450" y="1380"/>
              <a:ext cx="1191" cy="1086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Rectangle 28"/>
            <p:cNvSpPr>
              <a:spLocks noChangeArrowheads="1"/>
            </p:cNvSpPr>
            <p:nvPr/>
          </p:nvSpPr>
          <p:spPr bwMode="auto">
            <a:xfrm>
              <a:off x="5634" y="1377"/>
              <a:ext cx="1291" cy="109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" y="1381"/>
              <a:ext cx="1289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" name="Rectangle 30"/>
            <p:cNvSpPr>
              <a:spLocks noChangeArrowheads="1"/>
            </p:cNvSpPr>
            <p:nvPr/>
          </p:nvSpPr>
          <p:spPr bwMode="auto">
            <a:xfrm>
              <a:off x="5634" y="1377"/>
              <a:ext cx="1291" cy="109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Rectangle 31"/>
            <p:cNvSpPr>
              <a:spLocks noChangeArrowheads="1"/>
            </p:cNvSpPr>
            <p:nvPr/>
          </p:nvSpPr>
          <p:spPr bwMode="auto">
            <a:xfrm>
              <a:off x="5635" y="1381"/>
              <a:ext cx="1289" cy="1086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Rectangle 32"/>
            <p:cNvSpPr>
              <a:spLocks noChangeArrowheads="1"/>
            </p:cNvSpPr>
            <p:nvPr/>
          </p:nvSpPr>
          <p:spPr bwMode="auto">
            <a:xfrm>
              <a:off x="5878" y="1710"/>
              <a:ext cx="88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33"/>
            <p:cNvSpPr>
              <a:spLocks noChangeArrowheads="1"/>
            </p:cNvSpPr>
            <p:nvPr/>
          </p:nvSpPr>
          <p:spPr bwMode="auto">
            <a:xfrm>
              <a:off x="5918" y="1852"/>
              <a:ext cx="86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34"/>
            <p:cNvSpPr>
              <a:spLocks noChangeArrowheads="1"/>
            </p:cNvSpPr>
            <p:nvPr/>
          </p:nvSpPr>
          <p:spPr bwMode="auto">
            <a:xfrm>
              <a:off x="6059" y="1996"/>
              <a:ext cx="51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35"/>
            <p:cNvSpPr>
              <a:spLocks noChangeArrowheads="1"/>
            </p:cNvSpPr>
            <p:nvPr/>
          </p:nvSpPr>
          <p:spPr bwMode="auto">
            <a:xfrm>
              <a:off x="4356" y="577"/>
              <a:ext cx="1271" cy="80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582"/>
              <a:ext cx="126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37"/>
            <p:cNvSpPr>
              <a:spLocks noChangeArrowheads="1"/>
            </p:cNvSpPr>
            <p:nvPr/>
          </p:nvSpPr>
          <p:spPr bwMode="auto">
            <a:xfrm>
              <a:off x="4356" y="577"/>
              <a:ext cx="1271" cy="80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38"/>
            <p:cNvSpPr>
              <a:spLocks noChangeArrowheads="1"/>
            </p:cNvSpPr>
            <p:nvPr/>
          </p:nvSpPr>
          <p:spPr bwMode="auto">
            <a:xfrm>
              <a:off x="4359" y="582"/>
              <a:ext cx="1268" cy="798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Rectangle 39"/>
            <p:cNvSpPr>
              <a:spLocks noChangeArrowheads="1"/>
            </p:cNvSpPr>
            <p:nvPr/>
          </p:nvSpPr>
          <p:spPr bwMode="auto">
            <a:xfrm>
              <a:off x="4536" y="907"/>
              <a:ext cx="8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40"/>
            <p:cNvSpPr>
              <a:spLocks noChangeArrowheads="1"/>
            </p:cNvSpPr>
            <p:nvPr/>
          </p:nvSpPr>
          <p:spPr bwMode="auto">
            <a:xfrm>
              <a:off x="1638" y="1377"/>
              <a:ext cx="1356" cy="109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1381"/>
              <a:ext cx="1354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Rectangle 42"/>
            <p:cNvSpPr>
              <a:spLocks noChangeArrowheads="1"/>
            </p:cNvSpPr>
            <p:nvPr/>
          </p:nvSpPr>
          <p:spPr bwMode="auto">
            <a:xfrm>
              <a:off x="1638" y="1377"/>
              <a:ext cx="1356" cy="109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Rectangle 43"/>
            <p:cNvSpPr>
              <a:spLocks noChangeArrowheads="1"/>
            </p:cNvSpPr>
            <p:nvPr/>
          </p:nvSpPr>
          <p:spPr bwMode="auto">
            <a:xfrm>
              <a:off x="1640" y="1381"/>
              <a:ext cx="1354" cy="1086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Rectangle 44"/>
            <p:cNvSpPr>
              <a:spLocks noChangeArrowheads="1"/>
            </p:cNvSpPr>
            <p:nvPr/>
          </p:nvSpPr>
          <p:spPr bwMode="auto">
            <a:xfrm>
              <a:off x="1907" y="1543"/>
              <a:ext cx="90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Саратовский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45"/>
            <p:cNvSpPr>
              <a:spLocks noChangeArrowheads="1"/>
            </p:cNvSpPr>
            <p:nvPr/>
          </p:nvSpPr>
          <p:spPr bwMode="auto">
            <a:xfrm>
              <a:off x="1760" y="1696"/>
              <a:ext cx="125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институт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46"/>
            <p:cNvSpPr>
              <a:spLocks noChangeArrowheads="1"/>
            </p:cNvSpPr>
            <p:nvPr/>
          </p:nvSpPr>
          <p:spPr bwMode="auto">
            <a:xfrm>
              <a:off x="2062" y="1867"/>
              <a:ext cx="4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войск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47"/>
            <p:cNvSpPr>
              <a:spLocks noChangeArrowheads="1"/>
            </p:cNvSpPr>
            <p:nvPr/>
          </p:nvSpPr>
          <p:spPr bwMode="auto">
            <a:xfrm>
              <a:off x="1876" y="2003"/>
              <a:ext cx="102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Национальной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48"/>
            <p:cNvSpPr>
              <a:spLocks noChangeArrowheads="1"/>
            </p:cNvSpPr>
            <p:nvPr/>
          </p:nvSpPr>
          <p:spPr bwMode="auto">
            <a:xfrm>
              <a:off x="2001" y="2173"/>
              <a:ext cx="56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гвардии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49"/>
            <p:cNvSpPr>
              <a:spLocks noChangeArrowheads="1"/>
            </p:cNvSpPr>
            <p:nvPr/>
          </p:nvSpPr>
          <p:spPr bwMode="auto">
            <a:xfrm>
              <a:off x="4349" y="1377"/>
              <a:ext cx="1285" cy="109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" y="1381"/>
              <a:ext cx="1281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7" name="Rectangle 51"/>
            <p:cNvSpPr>
              <a:spLocks noChangeArrowheads="1"/>
            </p:cNvSpPr>
            <p:nvPr/>
          </p:nvSpPr>
          <p:spPr bwMode="auto">
            <a:xfrm>
              <a:off x="4349" y="1377"/>
              <a:ext cx="1285" cy="109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Rectangle 52"/>
            <p:cNvSpPr>
              <a:spLocks noChangeArrowheads="1"/>
            </p:cNvSpPr>
            <p:nvPr/>
          </p:nvSpPr>
          <p:spPr bwMode="auto">
            <a:xfrm>
              <a:off x="4355" y="1381"/>
              <a:ext cx="1281" cy="1086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Rectangle 53"/>
            <p:cNvSpPr>
              <a:spLocks noChangeArrowheads="1"/>
            </p:cNvSpPr>
            <p:nvPr/>
          </p:nvSpPr>
          <p:spPr bwMode="auto">
            <a:xfrm>
              <a:off x="4692" y="1620"/>
              <a:ext cx="70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Правовое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54"/>
            <p:cNvSpPr>
              <a:spLocks noChangeArrowheads="1"/>
            </p:cNvSpPr>
            <p:nvPr/>
          </p:nvSpPr>
          <p:spPr bwMode="auto">
            <a:xfrm>
              <a:off x="4595" y="1773"/>
              <a:ext cx="88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55"/>
            <p:cNvSpPr>
              <a:spLocks noChangeArrowheads="1"/>
            </p:cNvSpPr>
            <p:nvPr/>
          </p:nvSpPr>
          <p:spPr bwMode="auto">
            <a:xfrm>
              <a:off x="4540" y="1927"/>
              <a:ext cx="99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национальной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56"/>
            <p:cNvSpPr>
              <a:spLocks noChangeArrowheads="1"/>
            </p:cNvSpPr>
            <p:nvPr/>
          </p:nvSpPr>
          <p:spPr bwMode="auto">
            <a:xfrm>
              <a:off x="4566" y="2080"/>
              <a:ext cx="91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безопасности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57"/>
            <p:cNvSpPr>
              <a:spLocks noChangeArrowheads="1"/>
            </p:cNvSpPr>
            <p:nvPr/>
          </p:nvSpPr>
          <p:spPr bwMode="auto">
            <a:xfrm>
              <a:off x="2987" y="1377"/>
              <a:ext cx="1369" cy="109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82" name="Picture 5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1381"/>
              <a:ext cx="1363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6" name="Rectangle 59"/>
            <p:cNvSpPr>
              <a:spLocks noChangeArrowheads="1"/>
            </p:cNvSpPr>
            <p:nvPr/>
          </p:nvSpPr>
          <p:spPr bwMode="auto">
            <a:xfrm>
              <a:off x="2987" y="1377"/>
              <a:ext cx="1369" cy="1090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60"/>
            <p:cNvSpPr>
              <a:spLocks noChangeArrowheads="1"/>
            </p:cNvSpPr>
            <p:nvPr/>
          </p:nvSpPr>
          <p:spPr bwMode="auto">
            <a:xfrm>
              <a:off x="2992" y="1381"/>
              <a:ext cx="1363" cy="1086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Rectangle 61"/>
            <p:cNvSpPr>
              <a:spLocks noChangeArrowheads="1"/>
            </p:cNvSpPr>
            <p:nvPr/>
          </p:nvSpPr>
          <p:spPr bwMode="auto">
            <a:xfrm>
              <a:off x="3449" y="1467"/>
              <a:ext cx="50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410023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62"/>
            <p:cNvSpPr>
              <a:spLocks noChangeArrowheads="1"/>
            </p:cNvSpPr>
            <p:nvPr/>
          </p:nvSpPr>
          <p:spPr bwMode="auto">
            <a:xfrm>
              <a:off x="3326" y="1620"/>
              <a:ext cx="11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63"/>
            <p:cNvSpPr>
              <a:spLocks noChangeArrowheads="1"/>
            </p:cNvSpPr>
            <p:nvPr/>
          </p:nvSpPr>
          <p:spPr bwMode="auto">
            <a:xfrm>
              <a:off x="3388" y="1620"/>
              <a:ext cx="13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64"/>
            <p:cNvSpPr>
              <a:spLocks noChangeArrowheads="1"/>
            </p:cNvSpPr>
            <p:nvPr/>
          </p:nvSpPr>
          <p:spPr bwMode="auto">
            <a:xfrm>
              <a:off x="3464" y="1620"/>
              <a:ext cx="4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Саратов,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65"/>
            <p:cNvSpPr>
              <a:spLocks noChangeArrowheads="1"/>
            </p:cNvSpPr>
            <p:nvPr/>
          </p:nvSpPr>
          <p:spPr bwMode="auto">
            <a:xfrm>
              <a:off x="3988" y="162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66"/>
            <p:cNvSpPr>
              <a:spLocks noChangeArrowheads="1"/>
            </p:cNvSpPr>
            <p:nvPr/>
          </p:nvSpPr>
          <p:spPr bwMode="auto">
            <a:xfrm>
              <a:off x="3160" y="1773"/>
              <a:ext cx="20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67"/>
            <p:cNvSpPr>
              <a:spLocks noChangeArrowheads="1"/>
            </p:cNvSpPr>
            <p:nvPr/>
          </p:nvSpPr>
          <p:spPr bwMode="auto">
            <a:xfrm>
              <a:off x="3312" y="1773"/>
              <a:ext cx="12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68"/>
            <p:cNvSpPr>
              <a:spLocks noChangeArrowheads="1"/>
            </p:cNvSpPr>
            <p:nvPr/>
          </p:nvSpPr>
          <p:spPr bwMode="auto">
            <a:xfrm>
              <a:off x="3387" y="1773"/>
              <a:ext cx="6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Московская,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69"/>
            <p:cNvSpPr>
              <a:spLocks noChangeArrowheads="1"/>
            </p:cNvSpPr>
            <p:nvPr/>
          </p:nvSpPr>
          <p:spPr bwMode="auto">
            <a:xfrm>
              <a:off x="4154" y="1773"/>
              <a:ext cx="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70"/>
            <p:cNvSpPr>
              <a:spLocks noChangeArrowheads="1"/>
            </p:cNvSpPr>
            <p:nvPr/>
          </p:nvSpPr>
          <p:spPr bwMode="auto">
            <a:xfrm>
              <a:off x="3505" y="1927"/>
              <a:ext cx="13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71"/>
            <p:cNvSpPr>
              <a:spLocks noChangeArrowheads="1"/>
            </p:cNvSpPr>
            <p:nvPr/>
          </p:nvSpPr>
          <p:spPr bwMode="auto">
            <a:xfrm>
              <a:off x="3582" y="1927"/>
              <a:ext cx="9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72"/>
            <p:cNvSpPr>
              <a:spLocks noChangeArrowheads="1"/>
            </p:cNvSpPr>
            <p:nvPr/>
          </p:nvSpPr>
          <p:spPr bwMode="auto">
            <a:xfrm>
              <a:off x="3620" y="1927"/>
              <a:ext cx="28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73"/>
            <p:cNvSpPr>
              <a:spLocks noChangeArrowheads="1"/>
            </p:cNvSpPr>
            <p:nvPr/>
          </p:nvSpPr>
          <p:spPr bwMode="auto">
            <a:xfrm>
              <a:off x="3103" y="208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74"/>
            <p:cNvSpPr>
              <a:spLocks noChangeArrowheads="1"/>
            </p:cNvSpPr>
            <p:nvPr/>
          </p:nvSpPr>
          <p:spPr bwMode="auto">
            <a:xfrm>
              <a:off x="3178" y="208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75"/>
            <p:cNvSpPr>
              <a:spLocks noChangeArrowheads="1"/>
            </p:cNvSpPr>
            <p:nvPr/>
          </p:nvSpPr>
          <p:spPr bwMode="auto">
            <a:xfrm>
              <a:off x="3229" y="208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76"/>
            <p:cNvSpPr>
              <a:spLocks noChangeArrowheads="1"/>
            </p:cNvSpPr>
            <p:nvPr/>
          </p:nvSpPr>
          <p:spPr bwMode="auto">
            <a:xfrm>
              <a:off x="3531" y="208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77"/>
            <p:cNvSpPr>
              <a:spLocks noChangeArrowheads="1"/>
            </p:cNvSpPr>
            <p:nvPr/>
          </p:nvSpPr>
          <p:spPr bwMode="auto">
            <a:xfrm>
              <a:off x="3620" y="208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78"/>
            <p:cNvSpPr>
              <a:spLocks noChangeArrowheads="1"/>
            </p:cNvSpPr>
            <p:nvPr/>
          </p:nvSpPr>
          <p:spPr bwMode="auto">
            <a:xfrm>
              <a:off x="3847" y="208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79"/>
            <p:cNvSpPr>
              <a:spLocks noChangeArrowheads="1"/>
            </p:cNvSpPr>
            <p:nvPr/>
          </p:nvSpPr>
          <p:spPr bwMode="auto">
            <a:xfrm>
              <a:off x="3897" y="208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80"/>
            <p:cNvSpPr>
              <a:spLocks noChangeArrowheads="1"/>
            </p:cNvSpPr>
            <p:nvPr/>
          </p:nvSpPr>
          <p:spPr bwMode="auto">
            <a:xfrm>
              <a:off x="4048" y="208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Rectangle 81"/>
            <p:cNvSpPr>
              <a:spLocks noChangeArrowheads="1"/>
            </p:cNvSpPr>
            <p:nvPr/>
          </p:nvSpPr>
          <p:spPr bwMode="auto">
            <a:xfrm>
              <a:off x="4099" y="208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82"/>
            <p:cNvSpPr>
              <a:spLocks noChangeArrowheads="1"/>
            </p:cNvSpPr>
            <p:nvPr/>
          </p:nvSpPr>
          <p:spPr bwMode="auto">
            <a:xfrm>
              <a:off x="3259" y="2253"/>
              <a:ext cx="8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vki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.rosgvard.ru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83"/>
            <p:cNvSpPr>
              <a:spLocks noChangeArrowheads="1"/>
            </p:cNvSpPr>
            <p:nvPr/>
          </p:nvSpPr>
          <p:spPr bwMode="auto">
            <a:xfrm>
              <a:off x="3437" y="223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84"/>
            <p:cNvSpPr>
              <a:spLocks noChangeArrowheads="1"/>
            </p:cNvSpPr>
            <p:nvPr/>
          </p:nvSpPr>
          <p:spPr bwMode="auto">
            <a:xfrm>
              <a:off x="3475" y="223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85"/>
            <p:cNvSpPr>
              <a:spLocks noChangeArrowheads="1"/>
            </p:cNvSpPr>
            <p:nvPr/>
          </p:nvSpPr>
          <p:spPr bwMode="auto">
            <a:xfrm>
              <a:off x="4004" y="223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86"/>
            <p:cNvSpPr>
              <a:spLocks noChangeArrowheads="1"/>
            </p:cNvSpPr>
            <p:nvPr/>
          </p:nvSpPr>
          <p:spPr bwMode="auto">
            <a:xfrm>
              <a:off x="4042" y="223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87"/>
            <p:cNvSpPr>
              <a:spLocks noChangeArrowheads="1"/>
            </p:cNvSpPr>
            <p:nvPr/>
          </p:nvSpPr>
          <p:spPr bwMode="auto">
            <a:xfrm>
              <a:off x="444" y="2456"/>
              <a:ext cx="1194" cy="164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1112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2459"/>
              <a:ext cx="1191" cy="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9" name="Rectangle 89"/>
            <p:cNvSpPr>
              <a:spLocks noChangeArrowheads="1"/>
            </p:cNvSpPr>
            <p:nvPr/>
          </p:nvSpPr>
          <p:spPr bwMode="auto">
            <a:xfrm>
              <a:off x="444" y="2456"/>
              <a:ext cx="1194" cy="164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0" name="Rectangle 90"/>
            <p:cNvSpPr>
              <a:spLocks noChangeArrowheads="1"/>
            </p:cNvSpPr>
            <p:nvPr/>
          </p:nvSpPr>
          <p:spPr bwMode="auto">
            <a:xfrm>
              <a:off x="450" y="2459"/>
              <a:ext cx="1191" cy="1643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1" name="Rectangle 91"/>
            <p:cNvSpPr>
              <a:spLocks noChangeArrowheads="1"/>
            </p:cNvSpPr>
            <p:nvPr/>
          </p:nvSpPr>
          <p:spPr bwMode="auto">
            <a:xfrm>
              <a:off x="1638" y="2456"/>
              <a:ext cx="1356" cy="1649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2459"/>
              <a:ext cx="1354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2" name="Rectangle 93"/>
            <p:cNvSpPr>
              <a:spLocks noChangeArrowheads="1"/>
            </p:cNvSpPr>
            <p:nvPr/>
          </p:nvSpPr>
          <p:spPr bwMode="auto">
            <a:xfrm>
              <a:off x="1638" y="2456"/>
              <a:ext cx="1356" cy="1649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3" name="Rectangle 94"/>
            <p:cNvSpPr>
              <a:spLocks noChangeArrowheads="1"/>
            </p:cNvSpPr>
            <p:nvPr/>
          </p:nvSpPr>
          <p:spPr bwMode="auto">
            <a:xfrm>
              <a:off x="1640" y="2459"/>
              <a:ext cx="1354" cy="1645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4" name="Rectangle 95"/>
            <p:cNvSpPr>
              <a:spLocks noChangeArrowheads="1"/>
            </p:cNvSpPr>
            <p:nvPr/>
          </p:nvSpPr>
          <p:spPr bwMode="auto">
            <a:xfrm>
              <a:off x="1812" y="2900"/>
              <a:ext cx="106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Новосибирский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96"/>
            <p:cNvSpPr>
              <a:spLocks noChangeArrowheads="1"/>
            </p:cNvSpPr>
            <p:nvPr/>
          </p:nvSpPr>
          <p:spPr bwMode="auto">
            <a:xfrm>
              <a:off x="1711" y="3054"/>
              <a:ext cx="9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97"/>
            <p:cNvSpPr>
              <a:spLocks noChangeArrowheads="1"/>
            </p:cNvSpPr>
            <p:nvPr/>
          </p:nvSpPr>
          <p:spPr bwMode="auto">
            <a:xfrm>
              <a:off x="1748" y="3054"/>
              <a:ext cx="125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институт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98"/>
            <p:cNvSpPr>
              <a:spLocks noChangeArrowheads="1"/>
            </p:cNvSpPr>
            <p:nvPr/>
          </p:nvSpPr>
          <p:spPr bwMode="auto">
            <a:xfrm>
              <a:off x="2054" y="3216"/>
              <a:ext cx="4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войск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99"/>
            <p:cNvSpPr>
              <a:spLocks noChangeArrowheads="1"/>
            </p:cNvSpPr>
            <p:nvPr/>
          </p:nvSpPr>
          <p:spPr bwMode="auto">
            <a:xfrm>
              <a:off x="1825" y="3353"/>
              <a:ext cx="102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Национальной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100"/>
            <p:cNvSpPr>
              <a:spLocks noChangeArrowheads="1"/>
            </p:cNvSpPr>
            <p:nvPr/>
          </p:nvSpPr>
          <p:spPr bwMode="auto">
            <a:xfrm>
              <a:off x="2001" y="3532"/>
              <a:ext cx="56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гвардии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101"/>
            <p:cNvSpPr>
              <a:spLocks noChangeArrowheads="1"/>
            </p:cNvSpPr>
            <p:nvPr/>
          </p:nvSpPr>
          <p:spPr bwMode="auto">
            <a:xfrm>
              <a:off x="2987" y="2456"/>
              <a:ext cx="1369" cy="164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1126" name="Picture 1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2459"/>
              <a:ext cx="1364" cy="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1" name="Rectangle 103"/>
            <p:cNvSpPr>
              <a:spLocks noChangeArrowheads="1"/>
            </p:cNvSpPr>
            <p:nvPr/>
          </p:nvSpPr>
          <p:spPr bwMode="auto">
            <a:xfrm>
              <a:off x="2987" y="2456"/>
              <a:ext cx="1369" cy="164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2" name="Rectangle 104"/>
            <p:cNvSpPr>
              <a:spLocks noChangeArrowheads="1"/>
            </p:cNvSpPr>
            <p:nvPr/>
          </p:nvSpPr>
          <p:spPr bwMode="auto">
            <a:xfrm>
              <a:off x="2990" y="2459"/>
              <a:ext cx="1364" cy="1643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3" name="Rectangle 105"/>
            <p:cNvSpPr>
              <a:spLocks noChangeArrowheads="1"/>
            </p:cNvSpPr>
            <p:nvPr/>
          </p:nvSpPr>
          <p:spPr bwMode="auto">
            <a:xfrm>
              <a:off x="3448" y="2746"/>
              <a:ext cx="50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630114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106"/>
            <p:cNvSpPr>
              <a:spLocks noChangeArrowheads="1"/>
            </p:cNvSpPr>
            <p:nvPr/>
          </p:nvSpPr>
          <p:spPr bwMode="auto">
            <a:xfrm>
              <a:off x="3160" y="2899"/>
              <a:ext cx="11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107"/>
            <p:cNvSpPr>
              <a:spLocks noChangeArrowheads="1"/>
            </p:cNvSpPr>
            <p:nvPr/>
          </p:nvSpPr>
          <p:spPr bwMode="auto">
            <a:xfrm>
              <a:off x="3222" y="2899"/>
              <a:ext cx="13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108"/>
            <p:cNvSpPr>
              <a:spLocks noChangeArrowheads="1"/>
            </p:cNvSpPr>
            <p:nvPr/>
          </p:nvSpPr>
          <p:spPr bwMode="auto">
            <a:xfrm>
              <a:off x="3298" y="2899"/>
              <a:ext cx="7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Новосибирск</a:t>
              </a: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109"/>
            <p:cNvSpPr>
              <a:spLocks noChangeArrowheads="1"/>
            </p:cNvSpPr>
            <p:nvPr/>
          </p:nvSpPr>
          <p:spPr bwMode="auto">
            <a:xfrm>
              <a:off x="4153" y="289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110"/>
            <p:cNvSpPr>
              <a:spLocks noChangeArrowheads="1"/>
            </p:cNvSpPr>
            <p:nvPr/>
          </p:nvSpPr>
          <p:spPr bwMode="auto">
            <a:xfrm>
              <a:off x="3373" y="3053"/>
              <a:ext cx="20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111"/>
            <p:cNvSpPr>
              <a:spLocks noChangeArrowheads="1"/>
            </p:cNvSpPr>
            <p:nvPr/>
          </p:nvSpPr>
          <p:spPr bwMode="auto">
            <a:xfrm>
              <a:off x="3524" y="3053"/>
              <a:ext cx="9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112"/>
            <p:cNvSpPr>
              <a:spLocks noChangeArrowheads="1"/>
            </p:cNvSpPr>
            <p:nvPr/>
          </p:nvSpPr>
          <p:spPr bwMode="auto">
            <a:xfrm>
              <a:off x="3562" y="3053"/>
              <a:ext cx="41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Ключ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113"/>
            <p:cNvSpPr>
              <a:spLocks noChangeArrowheads="1"/>
            </p:cNvSpPr>
            <p:nvPr/>
          </p:nvSpPr>
          <p:spPr bwMode="auto">
            <a:xfrm>
              <a:off x="3927" y="3053"/>
              <a:ext cx="11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114"/>
            <p:cNvSpPr>
              <a:spLocks noChangeArrowheads="1"/>
            </p:cNvSpPr>
            <p:nvPr/>
          </p:nvSpPr>
          <p:spPr bwMode="auto">
            <a:xfrm>
              <a:off x="3273" y="3206"/>
              <a:ext cx="99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Камышенское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115"/>
            <p:cNvSpPr>
              <a:spLocks noChangeArrowheads="1"/>
            </p:cNvSpPr>
            <p:nvPr/>
          </p:nvSpPr>
          <p:spPr bwMode="auto">
            <a:xfrm>
              <a:off x="3300" y="3359"/>
              <a:ext cx="6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плато, д. 6/2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116"/>
            <p:cNvSpPr>
              <a:spLocks noChangeArrowheads="1"/>
            </p:cNvSpPr>
            <p:nvPr/>
          </p:nvSpPr>
          <p:spPr bwMode="auto">
            <a:xfrm>
              <a:off x="3666" y="3359"/>
              <a:ext cx="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117"/>
            <p:cNvSpPr>
              <a:spLocks noChangeArrowheads="1"/>
            </p:cNvSpPr>
            <p:nvPr/>
          </p:nvSpPr>
          <p:spPr bwMode="auto">
            <a:xfrm>
              <a:off x="3742" y="33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118"/>
            <p:cNvSpPr>
              <a:spLocks noChangeArrowheads="1"/>
            </p:cNvSpPr>
            <p:nvPr/>
          </p:nvSpPr>
          <p:spPr bwMode="auto">
            <a:xfrm>
              <a:off x="3819" y="33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Rectangle 119"/>
            <p:cNvSpPr>
              <a:spLocks noChangeArrowheads="1"/>
            </p:cNvSpPr>
            <p:nvPr/>
          </p:nvSpPr>
          <p:spPr bwMode="auto">
            <a:xfrm>
              <a:off x="3857" y="33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120"/>
            <p:cNvSpPr>
              <a:spLocks noChangeArrowheads="1"/>
            </p:cNvSpPr>
            <p:nvPr/>
          </p:nvSpPr>
          <p:spPr bwMode="auto">
            <a:xfrm>
              <a:off x="3932" y="33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Rectangle 121"/>
            <p:cNvSpPr>
              <a:spLocks noChangeArrowheads="1"/>
            </p:cNvSpPr>
            <p:nvPr/>
          </p:nvSpPr>
          <p:spPr bwMode="auto">
            <a:xfrm>
              <a:off x="3974" y="33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2" name="Rectangle 122"/>
            <p:cNvSpPr>
              <a:spLocks noChangeArrowheads="1"/>
            </p:cNvSpPr>
            <p:nvPr/>
          </p:nvSpPr>
          <p:spPr bwMode="auto">
            <a:xfrm>
              <a:off x="3139" y="3513"/>
              <a:ext cx="9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 (383) 338-27-96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123"/>
            <p:cNvSpPr>
              <a:spLocks noChangeArrowheads="1"/>
            </p:cNvSpPr>
            <p:nvPr/>
          </p:nvSpPr>
          <p:spPr bwMode="auto">
            <a:xfrm>
              <a:off x="3215" y="35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4" name="Rectangle 124"/>
            <p:cNvSpPr>
              <a:spLocks noChangeArrowheads="1"/>
            </p:cNvSpPr>
            <p:nvPr/>
          </p:nvSpPr>
          <p:spPr bwMode="auto">
            <a:xfrm>
              <a:off x="3265" y="35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5" name="Rectangle 125"/>
            <p:cNvSpPr>
              <a:spLocks noChangeArrowheads="1"/>
            </p:cNvSpPr>
            <p:nvPr/>
          </p:nvSpPr>
          <p:spPr bwMode="auto">
            <a:xfrm>
              <a:off x="3492" y="3513"/>
              <a:ext cx="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" name="Rectangle 126"/>
            <p:cNvSpPr>
              <a:spLocks noChangeArrowheads="1"/>
            </p:cNvSpPr>
            <p:nvPr/>
          </p:nvSpPr>
          <p:spPr bwMode="auto">
            <a:xfrm>
              <a:off x="3581" y="35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" name="Rectangle 127"/>
            <p:cNvSpPr>
              <a:spLocks noChangeArrowheads="1"/>
            </p:cNvSpPr>
            <p:nvPr/>
          </p:nvSpPr>
          <p:spPr bwMode="auto">
            <a:xfrm>
              <a:off x="3808" y="35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" name="Rectangle 128"/>
            <p:cNvSpPr>
              <a:spLocks noChangeArrowheads="1"/>
            </p:cNvSpPr>
            <p:nvPr/>
          </p:nvSpPr>
          <p:spPr bwMode="auto">
            <a:xfrm>
              <a:off x="3858" y="35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Rectangle 129"/>
            <p:cNvSpPr>
              <a:spLocks noChangeArrowheads="1"/>
            </p:cNvSpPr>
            <p:nvPr/>
          </p:nvSpPr>
          <p:spPr bwMode="auto">
            <a:xfrm>
              <a:off x="4009" y="35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" name="Rectangle 130"/>
            <p:cNvSpPr>
              <a:spLocks noChangeArrowheads="1"/>
            </p:cNvSpPr>
            <p:nvPr/>
          </p:nvSpPr>
          <p:spPr bwMode="auto">
            <a:xfrm>
              <a:off x="4060" y="35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" name="Rectangle 131"/>
            <p:cNvSpPr>
              <a:spLocks noChangeArrowheads="1"/>
            </p:cNvSpPr>
            <p:nvPr/>
          </p:nvSpPr>
          <p:spPr bwMode="auto">
            <a:xfrm>
              <a:off x="3227" y="3687"/>
              <a:ext cx="7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vivv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@mvd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" name="Rectangle 132"/>
            <p:cNvSpPr>
              <a:spLocks noChangeArrowheads="1"/>
            </p:cNvSpPr>
            <p:nvPr/>
          </p:nvSpPr>
          <p:spPr bwMode="auto">
            <a:xfrm>
              <a:off x="3542" y="36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" name="Rectangle 133"/>
            <p:cNvSpPr>
              <a:spLocks noChangeArrowheads="1"/>
            </p:cNvSpPr>
            <p:nvPr/>
          </p:nvSpPr>
          <p:spPr bwMode="auto">
            <a:xfrm>
              <a:off x="3580" y="36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" name="Rectangle 134"/>
            <p:cNvSpPr>
              <a:spLocks noChangeArrowheads="1"/>
            </p:cNvSpPr>
            <p:nvPr/>
          </p:nvSpPr>
          <p:spPr bwMode="auto">
            <a:xfrm>
              <a:off x="3720" y="36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" name="Rectangle 135"/>
            <p:cNvSpPr>
              <a:spLocks noChangeArrowheads="1"/>
            </p:cNvSpPr>
            <p:nvPr/>
          </p:nvSpPr>
          <p:spPr bwMode="auto">
            <a:xfrm>
              <a:off x="3989" y="36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7" name="Rectangle 136"/>
            <p:cNvSpPr>
              <a:spLocks noChangeArrowheads="1"/>
            </p:cNvSpPr>
            <p:nvPr/>
          </p:nvSpPr>
          <p:spPr bwMode="auto">
            <a:xfrm>
              <a:off x="4027" y="36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8" name="Rectangle 137"/>
            <p:cNvSpPr>
              <a:spLocks noChangeArrowheads="1"/>
            </p:cNvSpPr>
            <p:nvPr/>
          </p:nvSpPr>
          <p:spPr bwMode="auto">
            <a:xfrm>
              <a:off x="4349" y="2456"/>
              <a:ext cx="1285" cy="871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62" name="Picture 13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" y="2459"/>
              <a:ext cx="1281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9" name="Rectangle 139"/>
            <p:cNvSpPr>
              <a:spLocks noChangeArrowheads="1"/>
            </p:cNvSpPr>
            <p:nvPr/>
          </p:nvSpPr>
          <p:spPr bwMode="auto">
            <a:xfrm>
              <a:off x="4349" y="2456"/>
              <a:ext cx="1285" cy="871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Rectangle 140"/>
            <p:cNvSpPr>
              <a:spLocks noChangeArrowheads="1"/>
            </p:cNvSpPr>
            <p:nvPr/>
          </p:nvSpPr>
          <p:spPr bwMode="auto">
            <a:xfrm>
              <a:off x="4355" y="2459"/>
              <a:ext cx="1281" cy="866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1" name="Rectangle 141"/>
            <p:cNvSpPr>
              <a:spLocks noChangeArrowheads="1"/>
            </p:cNvSpPr>
            <p:nvPr/>
          </p:nvSpPr>
          <p:spPr bwMode="auto">
            <a:xfrm>
              <a:off x="4692" y="2588"/>
              <a:ext cx="70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Правовое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42"/>
            <p:cNvSpPr>
              <a:spLocks noChangeArrowheads="1"/>
            </p:cNvSpPr>
            <p:nvPr/>
          </p:nvSpPr>
          <p:spPr bwMode="auto">
            <a:xfrm>
              <a:off x="4595" y="2741"/>
              <a:ext cx="88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43"/>
            <p:cNvSpPr>
              <a:spLocks noChangeArrowheads="1"/>
            </p:cNvSpPr>
            <p:nvPr/>
          </p:nvSpPr>
          <p:spPr bwMode="auto">
            <a:xfrm>
              <a:off x="4540" y="2895"/>
              <a:ext cx="99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национальной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44"/>
            <p:cNvSpPr>
              <a:spLocks noChangeArrowheads="1"/>
            </p:cNvSpPr>
            <p:nvPr/>
          </p:nvSpPr>
          <p:spPr bwMode="auto">
            <a:xfrm>
              <a:off x="4566" y="3048"/>
              <a:ext cx="91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безопасности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45"/>
            <p:cNvSpPr>
              <a:spLocks noChangeArrowheads="1"/>
            </p:cNvSpPr>
            <p:nvPr/>
          </p:nvSpPr>
          <p:spPr bwMode="auto">
            <a:xfrm>
              <a:off x="5634" y="2456"/>
              <a:ext cx="1291" cy="871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70" name="Picture 14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" y="2459"/>
              <a:ext cx="1289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" name="Rectangle 147"/>
            <p:cNvSpPr>
              <a:spLocks noChangeArrowheads="1"/>
            </p:cNvSpPr>
            <p:nvPr/>
          </p:nvSpPr>
          <p:spPr bwMode="auto">
            <a:xfrm>
              <a:off x="5634" y="2456"/>
              <a:ext cx="1291" cy="871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7" name="Rectangle 148"/>
            <p:cNvSpPr>
              <a:spLocks noChangeArrowheads="1"/>
            </p:cNvSpPr>
            <p:nvPr/>
          </p:nvSpPr>
          <p:spPr bwMode="auto">
            <a:xfrm>
              <a:off x="5637" y="2459"/>
              <a:ext cx="1289" cy="866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8" name="Rectangle 149"/>
            <p:cNvSpPr>
              <a:spLocks noChangeArrowheads="1"/>
            </p:cNvSpPr>
            <p:nvPr/>
          </p:nvSpPr>
          <p:spPr bwMode="auto">
            <a:xfrm>
              <a:off x="5880" y="2679"/>
              <a:ext cx="88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9" name="Rectangle 150"/>
            <p:cNvSpPr>
              <a:spLocks noChangeArrowheads="1"/>
            </p:cNvSpPr>
            <p:nvPr/>
          </p:nvSpPr>
          <p:spPr bwMode="auto">
            <a:xfrm>
              <a:off x="5795" y="2820"/>
              <a:ext cx="113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Rectangle 151"/>
            <p:cNvSpPr>
              <a:spLocks noChangeArrowheads="1"/>
            </p:cNvSpPr>
            <p:nvPr/>
          </p:nvSpPr>
          <p:spPr bwMode="auto">
            <a:xfrm>
              <a:off x="6032" y="2964"/>
              <a:ext cx="6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История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76" name="Picture 15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1573"/>
              <a:ext cx="1045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1" name="Rectangle 153"/>
            <p:cNvSpPr>
              <a:spLocks noChangeArrowheads="1"/>
            </p:cNvSpPr>
            <p:nvPr/>
          </p:nvSpPr>
          <p:spPr bwMode="auto">
            <a:xfrm>
              <a:off x="4362" y="3321"/>
              <a:ext cx="1285" cy="778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78" name="Picture 15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" y="3325"/>
              <a:ext cx="1281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2" name="Rectangle 155"/>
            <p:cNvSpPr>
              <a:spLocks noChangeArrowheads="1"/>
            </p:cNvSpPr>
            <p:nvPr/>
          </p:nvSpPr>
          <p:spPr bwMode="auto">
            <a:xfrm>
              <a:off x="4362" y="3321"/>
              <a:ext cx="1285" cy="778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Rectangle 156"/>
            <p:cNvSpPr>
              <a:spLocks noChangeArrowheads="1"/>
            </p:cNvSpPr>
            <p:nvPr/>
          </p:nvSpPr>
          <p:spPr bwMode="auto">
            <a:xfrm>
              <a:off x="4364" y="3325"/>
              <a:ext cx="1281" cy="777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Rectangle 157"/>
            <p:cNvSpPr>
              <a:spLocks noChangeArrowheads="1"/>
            </p:cNvSpPr>
            <p:nvPr/>
          </p:nvSpPr>
          <p:spPr bwMode="auto">
            <a:xfrm>
              <a:off x="4676" y="3563"/>
              <a:ext cx="74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Перевод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5" name="Rectangle 158"/>
            <p:cNvSpPr>
              <a:spLocks noChangeArrowheads="1"/>
            </p:cNvSpPr>
            <p:nvPr/>
          </p:nvSpPr>
          <p:spPr bwMode="auto">
            <a:xfrm>
              <a:off x="4456" y="3716"/>
              <a:ext cx="114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переводоведение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6" name="Rectangle 159"/>
            <p:cNvSpPr>
              <a:spLocks noChangeArrowheads="1"/>
            </p:cNvSpPr>
            <p:nvPr/>
          </p:nvSpPr>
          <p:spPr bwMode="auto">
            <a:xfrm>
              <a:off x="5640" y="3321"/>
              <a:ext cx="1291" cy="778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84" name="Picture 16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" y="3325"/>
              <a:ext cx="1290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" name="Rectangle 161"/>
            <p:cNvSpPr>
              <a:spLocks noChangeArrowheads="1"/>
            </p:cNvSpPr>
            <p:nvPr/>
          </p:nvSpPr>
          <p:spPr bwMode="auto">
            <a:xfrm>
              <a:off x="5640" y="3321"/>
              <a:ext cx="1291" cy="778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8" name="Rectangle 162"/>
            <p:cNvSpPr>
              <a:spLocks noChangeArrowheads="1"/>
            </p:cNvSpPr>
            <p:nvPr/>
          </p:nvSpPr>
          <p:spPr bwMode="auto">
            <a:xfrm>
              <a:off x="5646" y="3325"/>
              <a:ext cx="1290" cy="777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9" name="Rectangle 163"/>
            <p:cNvSpPr>
              <a:spLocks noChangeArrowheads="1"/>
            </p:cNvSpPr>
            <p:nvPr/>
          </p:nvSpPr>
          <p:spPr bwMode="auto">
            <a:xfrm>
              <a:off x="5889" y="3499"/>
              <a:ext cx="91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64"/>
            <p:cNvSpPr>
              <a:spLocks noChangeArrowheads="1"/>
            </p:cNvSpPr>
            <p:nvPr/>
          </p:nvSpPr>
          <p:spPr bwMode="auto">
            <a:xfrm>
              <a:off x="5723" y="3643"/>
              <a:ext cx="125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Иностранный язык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65"/>
            <p:cNvSpPr>
              <a:spLocks noChangeArrowheads="1"/>
            </p:cNvSpPr>
            <p:nvPr/>
          </p:nvSpPr>
          <p:spPr bwMode="auto">
            <a:xfrm>
              <a:off x="6041" y="3785"/>
              <a:ext cx="6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История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90" name="Picture 166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2863"/>
              <a:ext cx="1004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6" name="Rectangle 68"/>
          <p:cNvSpPr>
            <a:spLocks noChangeArrowheads="1"/>
          </p:cNvSpPr>
          <p:nvPr/>
        </p:nvSpPr>
        <p:spPr bwMode="auto">
          <a:xfrm>
            <a:off x="5156906" y="3314700"/>
            <a:ext cx="14042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8(452) 66-91-22,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95275" y="1235075"/>
            <a:ext cx="11279188" cy="7267575"/>
            <a:chOff x="186" y="778"/>
            <a:chExt cx="7105" cy="457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6" y="778"/>
              <a:ext cx="7105" cy="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93" y="785"/>
              <a:ext cx="1305" cy="1036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790"/>
              <a:ext cx="1301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93" y="785"/>
              <a:ext cx="1305" cy="1036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98" y="790"/>
              <a:ext cx="1301" cy="1034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498" y="785"/>
              <a:ext cx="1482" cy="1036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" y="790"/>
              <a:ext cx="1480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98" y="785"/>
              <a:ext cx="1482" cy="1036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499" y="790"/>
              <a:ext cx="1480" cy="1034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700" y="1211"/>
              <a:ext cx="118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973" y="785"/>
              <a:ext cx="1496" cy="1036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790"/>
              <a:ext cx="1491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2973" y="785"/>
              <a:ext cx="1496" cy="1036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2979" y="790"/>
              <a:ext cx="1491" cy="1034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3534" y="1210"/>
              <a:ext cx="4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5852" y="785"/>
              <a:ext cx="1418" cy="1036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" y="790"/>
              <a:ext cx="1417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852" y="785"/>
              <a:ext cx="1418" cy="1036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5857" y="790"/>
              <a:ext cx="1417" cy="1034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6034" y="1210"/>
              <a:ext cx="117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93" y="1821"/>
              <a:ext cx="1305" cy="141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1824"/>
              <a:ext cx="1301" cy="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93" y="1821"/>
              <a:ext cx="1305" cy="141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98" y="1824"/>
              <a:ext cx="1301" cy="1407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Rectangle 28"/>
            <p:cNvSpPr>
              <a:spLocks noChangeArrowheads="1"/>
            </p:cNvSpPr>
            <p:nvPr/>
          </p:nvSpPr>
          <p:spPr bwMode="auto">
            <a:xfrm>
              <a:off x="5859" y="1821"/>
              <a:ext cx="1411" cy="141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" y="1824"/>
              <a:ext cx="1409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" name="Rectangle 30"/>
            <p:cNvSpPr>
              <a:spLocks noChangeArrowheads="1"/>
            </p:cNvSpPr>
            <p:nvPr/>
          </p:nvSpPr>
          <p:spPr bwMode="auto">
            <a:xfrm>
              <a:off x="5859" y="1821"/>
              <a:ext cx="1411" cy="141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Rectangle 31"/>
            <p:cNvSpPr>
              <a:spLocks noChangeArrowheads="1"/>
            </p:cNvSpPr>
            <p:nvPr/>
          </p:nvSpPr>
          <p:spPr bwMode="auto">
            <a:xfrm>
              <a:off x="5865" y="1824"/>
              <a:ext cx="1409" cy="1408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Rectangle 32"/>
            <p:cNvSpPr>
              <a:spLocks noChangeArrowheads="1"/>
            </p:cNvSpPr>
            <p:nvPr/>
          </p:nvSpPr>
          <p:spPr bwMode="auto">
            <a:xfrm>
              <a:off x="6130" y="2251"/>
              <a:ext cx="100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Rectangle 33"/>
            <p:cNvSpPr>
              <a:spLocks noChangeArrowheads="1"/>
            </p:cNvSpPr>
            <p:nvPr/>
          </p:nvSpPr>
          <p:spPr bwMode="auto">
            <a:xfrm>
              <a:off x="6174" y="2436"/>
              <a:ext cx="95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Rectangle 34"/>
            <p:cNvSpPr>
              <a:spLocks noChangeArrowheads="1"/>
            </p:cNvSpPr>
            <p:nvPr/>
          </p:nvSpPr>
          <p:spPr bwMode="auto">
            <a:xfrm>
              <a:off x="6328" y="2620"/>
              <a:ext cx="58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35"/>
            <p:cNvSpPr>
              <a:spLocks noChangeArrowheads="1"/>
            </p:cNvSpPr>
            <p:nvPr/>
          </p:nvSpPr>
          <p:spPr bwMode="auto">
            <a:xfrm>
              <a:off x="4469" y="785"/>
              <a:ext cx="1390" cy="1036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" y="790"/>
              <a:ext cx="1387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Rectangle 37"/>
            <p:cNvSpPr>
              <a:spLocks noChangeArrowheads="1"/>
            </p:cNvSpPr>
            <p:nvPr/>
          </p:nvSpPr>
          <p:spPr bwMode="auto">
            <a:xfrm>
              <a:off x="4469" y="785"/>
              <a:ext cx="1390" cy="1036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38"/>
            <p:cNvSpPr>
              <a:spLocks noChangeArrowheads="1"/>
            </p:cNvSpPr>
            <p:nvPr/>
          </p:nvSpPr>
          <p:spPr bwMode="auto">
            <a:xfrm>
              <a:off x="4470" y="790"/>
              <a:ext cx="1387" cy="1034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Rectangle 39"/>
            <p:cNvSpPr>
              <a:spLocks noChangeArrowheads="1"/>
            </p:cNvSpPr>
            <p:nvPr/>
          </p:nvSpPr>
          <p:spPr bwMode="auto">
            <a:xfrm>
              <a:off x="4664" y="1210"/>
              <a:ext cx="10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40"/>
            <p:cNvSpPr>
              <a:spLocks noChangeArrowheads="1"/>
            </p:cNvSpPr>
            <p:nvPr/>
          </p:nvSpPr>
          <p:spPr bwMode="auto">
            <a:xfrm>
              <a:off x="1491" y="1821"/>
              <a:ext cx="1482" cy="141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9" name="Picture 4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1824"/>
              <a:ext cx="1481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Rectangle 42"/>
            <p:cNvSpPr>
              <a:spLocks noChangeArrowheads="1"/>
            </p:cNvSpPr>
            <p:nvPr/>
          </p:nvSpPr>
          <p:spPr bwMode="auto">
            <a:xfrm>
              <a:off x="1491" y="1821"/>
              <a:ext cx="1482" cy="141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Rectangle 43"/>
            <p:cNvSpPr>
              <a:spLocks noChangeArrowheads="1"/>
            </p:cNvSpPr>
            <p:nvPr/>
          </p:nvSpPr>
          <p:spPr bwMode="auto">
            <a:xfrm>
              <a:off x="1497" y="1824"/>
              <a:ext cx="1481" cy="1408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Rectangle 44"/>
            <p:cNvSpPr>
              <a:spLocks noChangeArrowheads="1"/>
            </p:cNvSpPr>
            <p:nvPr/>
          </p:nvSpPr>
          <p:spPr bwMode="auto">
            <a:xfrm>
              <a:off x="1891" y="2233"/>
              <a:ext cx="83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45"/>
            <p:cNvSpPr>
              <a:spLocks noChangeArrowheads="1"/>
            </p:cNvSpPr>
            <p:nvPr/>
          </p:nvSpPr>
          <p:spPr bwMode="auto">
            <a:xfrm>
              <a:off x="1786" y="2432"/>
              <a:ext cx="105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гражданской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46"/>
            <p:cNvSpPr>
              <a:spLocks noChangeArrowheads="1"/>
            </p:cNvSpPr>
            <p:nvPr/>
          </p:nvSpPr>
          <p:spPr bwMode="auto">
            <a:xfrm>
              <a:off x="1769" y="2631"/>
              <a:ext cx="10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защиты МЧС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47"/>
            <p:cNvSpPr>
              <a:spLocks noChangeArrowheads="1"/>
            </p:cNvSpPr>
            <p:nvPr/>
          </p:nvSpPr>
          <p:spPr bwMode="auto">
            <a:xfrm>
              <a:off x="4462" y="1821"/>
              <a:ext cx="1404" cy="141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6" name="Picture 4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1824"/>
              <a:ext cx="1400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Rectangle 49"/>
            <p:cNvSpPr>
              <a:spLocks noChangeArrowheads="1"/>
            </p:cNvSpPr>
            <p:nvPr/>
          </p:nvSpPr>
          <p:spPr bwMode="auto">
            <a:xfrm>
              <a:off x="4462" y="1821"/>
              <a:ext cx="1404" cy="141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50"/>
            <p:cNvSpPr>
              <a:spLocks noChangeArrowheads="1"/>
            </p:cNvSpPr>
            <p:nvPr/>
          </p:nvSpPr>
          <p:spPr bwMode="auto">
            <a:xfrm>
              <a:off x="4466" y="1824"/>
              <a:ext cx="1400" cy="1408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51"/>
            <p:cNvSpPr>
              <a:spLocks noChangeArrowheads="1"/>
            </p:cNvSpPr>
            <p:nvPr/>
          </p:nvSpPr>
          <p:spPr bwMode="auto">
            <a:xfrm>
              <a:off x="4826" y="2432"/>
              <a:ext cx="77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спасатель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52"/>
            <p:cNvSpPr>
              <a:spLocks noChangeArrowheads="1"/>
            </p:cNvSpPr>
            <p:nvPr/>
          </p:nvSpPr>
          <p:spPr bwMode="auto">
            <a:xfrm>
              <a:off x="2973" y="1821"/>
              <a:ext cx="1496" cy="141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1" name="Picture 5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" y="1824"/>
              <a:ext cx="1491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4" name="Rectangle 54"/>
            <p:cNvSpPr>
              <a:spLocks noChangeArrowheads="1"/>
            </p:cNvSpPr>
            <p:nvPr/>
          </p:nvSpPr>
          <p:spPr bwMode="auto">
            <a:xfrm>
              <a:off x="3053" y="1821"/>
              <a:ext cx="1496" cy="1413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55"/>
            <p:cNvSpPr>
              <a:spLocks noChangeArrowheads="1"/>
            </p:cNvSpPr>
            <p:nvPr/>
          </p:nvSpPr>
          <p:spPr bwMode="auto">
            <a:xfrm>
              <a:off x="2975" y="1824"/>
              <a:ext cx="1491" cy="1408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56"/>
            <p:cNvSpPr>
              <a:spLocks noChangeArrowheads="1"/>
            </p:cNvSpPr>
            <p:nvPr/>
          </p:nvSpPr>
          <p:spPr bwMode="auto">
            <a:xfrm>
              <a:off x="3246" y="2000"/>
              <a:ext cx="985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Московская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Rectangle 57"/>
            <p:cNvSpPr>
              <a:spLocks noChangeArrowheads="1"/>
            </p:cNvSpPr>
            <p:nvPr/>
          </p:nvSpPr>
          <p:spPr bwMode="auto">
            <a:xfrm>
              <a:off x="3032" y="2163"/>
              <a:ext cx="63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область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Rectangle 58"/>
            <p:cNvSpPr>
              <a:spLocks noChangeArrowheads="1"/>
            </p:cNvSpPr>
            <p:nvPr/>
          </p:nvSpPr>
          <p:spPr bwMode="auto">
            <a:xfrm>
              <a:off x="3576" y="2163"/>
              <a:ext cx="15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Rectangle 59"/>
            <p:cNvSpPr>
              <a:spLocks noChangeArrowheads="1"/>
            </p:cNvSpPr>
            <p:nvPr/>
          </p:nvSpPr>
          <p:spPr bwMode="auto">
            <a:xfrm>
              <a:off x="3659" y="2163"/>
              <a:ext cx="1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60"/>
            <p:cNvSpPr>
              <a:spLocks noChangeArrowheads="1"/>
            </p:cNvSpPr>
            <p:nvPr/>
          </p:nvSpPr>
          <p:spPr bwMode="auto">
            <a:xfrm>
              <a:off x="3727" y="2163"/>
              <a:ext cx="11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61"/>
            <p:cNvSpPr>
              <a:spLocks noChangeArrowheads="1"/>
            </p:cNvSpPr>
            <p:nvPr/>
          </p:nvSpPr>
          <p:spPr bwMode="auto">
            <a:xfrm>
              <a:off x="3768" y="2163"/>
              <a:ext cx="15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Rectangle 62"/>
            <p:cNvSpPr>
              <a:spLocks noChangeArrowheads="1"/>
            </p:cNvSpPr>
            <p:nvPr/>
          </p:nvSpPr>
          <p:spPr bwMode="auto">
            <a:xfrm>
              <a:off x="3851" y="2163"/>
              <a:ext cx="11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5" name="Rectangle 63"/>
            <p:cNvSpPr>
              <a:spLocks noChangeArrowheads="1"/>
            </p:cNvSpPr>
            <p:nvPr/>
          </p:nvSpPr>
          <p:spPr bwMode="auto">
            <a:xfrm>
              <a:off x="3892" y="2163"/>
              <a:ext cx="56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64"/>
            <p:cNvSpPr>
              <a:spLocks noChangeArrowheads="1"/>
            </p:cNvSpPr>
            <p:nvPr/>
          </p:nvSpPr>
          <p:spPr bwMode="auto">
            <a:xfrm>
              <a:off x="4374" y="2163"/>
              <a:ext cx="15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65"/>
            <p:cNvSpPr>
              <a:spLocks noChangeArrowheads="1"/>
            </p:cNvSpPr>
            <p:nvPr/>
          </p:nvSpPr>
          <p:spPr bwMode="auto">
            <a:xfrm>
              <a:off x="3164" y="2361"/>
              <a:ext cx="116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мкр. Новогорск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66"/>
            <p:cNvSpPr>
              <a:spLocks noChangeArrowheads="1"/>
            </p:cNvSpPr>
            <p:nvPr/>
          </p:nvSpPr>
          <p:spPr bwMode="auto">
            <a:xfrm>
              <a:off x="3431" y="236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Rectangle 67"/>
            <p:cNvSpPr>
              <a:spLocks noChangeArrowheads="1"/>
            </p:cNvSpPr>
            <p:nvPr/>
          </p:nvSpPr>
          <p:spPr bwMode="auto">
            <a:xfrm>
              <a:off x="3487" y="236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68"/>
            <p:cNvSpPr>
              <a:spLocks noChangeArrowheads="1"/>
            </p:cNvSpPr>
            <p:nvPr/>
          </p:nvSpPr>
          <p:spPr bwMode="auto">
            <a:xfrm>
              <a:off x="3138" y="2560"/>
              <a:ext cx="1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 (498) 699-05-59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Rectangle 69"/>
            <p:cNvSpPr>
              <a:spLocks noChangeArrowheads="1"/>
            </p:cNvSpPr>
            <p:nvPr/>
          </p:nvSpPr>
          <p:spPr bwMode="auto">
            <a:xfrm>
              <a:off x="3221" y="25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Rectangle 70"/>
            <p:cNvSpPr>
              <a:spLocks noChangeArrowheads="1"/>
            </p:cNvSpPr>
            <p:nvPr/>
          </p:nvSpPr>
          <p:spPr bwMode="auto">
            <a:xfrm>
              <a:off x="3276" y="25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71"/>
            <p:cNvSpPr>
              <a:spLocks noChangeArrowheads="1"/>
            </p:cNvSpPr>
            <p:nvPr/>
          </p:nvSpPr>
          <p:spPr bwMode="auto">
            <a:xfrm>
              <a:off x="3524" y="25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Rectangle 72"/>
            <p:cNvSpPr>
              <a:spLocks noChangeArrowheads="1"/>
            </p:cNvSpPr>
            <p:nvPr/>
          </p:nvSpPr>
          <p:spPr bwMode="auto">
            <a:xfrm>
              <a:off x="3620" y="25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73"/>
            <p:cNvSpPr>
              <a:spLocks noChangeArrowheads="1"/>
            </p:cNvSpPr>
            <p:nvPr/>
          </p:nvSpPr>
          <p:spPr bwMode="auto">
            <a:xfrm>
              <a:off x="3786" y="25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74"/>
            <p:cNvSpPr>
              <a:spLocks noChangeArrowheads="1"/>
            </p:cNvSpPr>
            <p:nvPr/>
          </p:nvSpPr>
          <p:spPr bwMode="auto">
            <a:xfrm>
              <a:off x="3841" y="25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75"/>
            <p:cNvSpPr>
              <a:spLocks noChangeArrowheads="1"/>
            </p:cNvSpPr>
            <p:nvPr/>
          </p:nvSpPr>
          <p:spPr bwMode="auto">
            <a:xfrm>
              <a:off x="4006" y="25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76"/>
            <p:cNvSpPr>
              <a:spLocks noChangeArrowheads="1"/>
            </p:cNvSpPr>
            <p:nvPr/>
          </p:nvSpPr>
          <p:spPr bwMode="auto">
            <a:xfrm>
              <a:off x="4061" y="25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77"/>
            <p:cNvSpPr>
              <a:spLocks noChangeArrowheads="1"/>
            </p:cNvSpPr>
            <p:nvPr/>
          </p:nvSpPr>
          <p:spPr bwMode="auto">
            <a:xfrm>
              <a:off x="3295" y="2782"/>
              <a:ext cx="8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agz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@amchs.ru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Rectangle 78"/>
            <p:cNvSpPr>
              <a:spLocks noChangeArrowheads="1"/>
            </p:cNvSpPr>
            <p:nvPr/>
          </p:nvSpPr>
          <p:spPr bwMode="auto">
            <a:xfrm>
              <a:off x="3235" y="27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79"/>
            <p:cNvSpPr>
              <a:spLocks noChangeArrowheads="1"/>
            </p:cNvSpPr>
            <p:nvPr/>
          </p:nvSpPr>
          <p:spPr bwMode="auto">
            <a:xfrm>
              <a:off x="3306" y="27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80"/>
            <p:cNvSpPr>
              <a:spLocks noChangeArrowheads="1"/>
            </p:cNvSpPr>
            <p:nvPr/>
          </p:nvSpPr>
          <p:spPr bwMode="auto">
            <a:xfrm>
              <a:off x="3881" y="27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81"/>
            <p:cNvSpPr>
              <a:spLocks noChangeArrowheads="1"/>
            </p:cNvSpPr>
            <p:nvPr/>
          </p:nvSpPr>
          <p:spPr bwMode="auto">
            <a:xfrm>
              <a:off x="4012" y="27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83"/>
            <p:cNvSpPr>
              <a:spLocks noChangeArrowheads="1"/>
            </p:cNvSpPr>
            <p:nvPr/>
          </p:nvSpPr>
          <p:spPr bwMode="auto">
            <a:xfrm>
              <a:off x="3665" y="292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32" name="Picture 8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2117"/>
              <a:ext cx="1109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" name="Rectangle 56"/>
          <p:cNvSpPr>
            <a:spLocks noChangeArrowheads="1"/>
          </p:cNvSpPr>
          <p:nvPr/>
        </p:nvSpPr>
        <p:spPr bwMode="auto">
          <a:xfrm>
            <a:off x="5446713" y="2895600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141435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ГАРАНТИИ ОФИЦЕРА И ЧЛЕНОВ ЕГО СЕМЬИ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военнослужащих, в т. ч. офицеров, и членов их семей в соответствии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27 мая 1998 г. № 76-ФЗ «О статусе военнослужащих» устанавливается единая система правовой и социальной защиты.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гарантии военнослужащих и членов их семей включают: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охрану их жизни и здоровья, а также иные меры, направленные на создание условий жизни и деятельности, соответствующих характеру военной службы и ее роли в обществе;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льготное пенсионное обеспечение;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предоставление по прибытии на новое место военной службы служебных жилых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общежитий, выплата денежной компенсации за наем (поднаем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жилых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при отсутствии возможности предоставления служебных помещений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выделение денежных средств на приобретение или строительство жилых помещений при реализации накопительно-ипотечной системы жилищного обеспечения военнослужащих;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обеспечение бесплатной медицинской помощью;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обучение в военных профессиональных образовательных организациях, военных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высшего образования Министерства обороны Российской Федерации (далее - высшие военно-учебные заведения или вузы Минобороны России);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социальную защиту членов семей военнослужащих, потерявших кормильца;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обеспечение проезда и перевозки личного имущества на безвозмездной основе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случаях.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Материнство и детство: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преимущественное право приема в суворовские военные, нахимовские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училища и кадетские корпуса детей военнослужащих, проходящих военную службу по контракту;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 изменении места военной службы военнослужащих - граждан, проходящих военную службу по контракту, а также при увольнении с военной службы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 предельного возраста пребывания на военной службе, состоянию здоровья или в связи с организационно-штатными мероприятиями члены их семей, обучающиеся в государственных образовательных организациях, имеют право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переводиться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(приниматься) в образовательные организации, ближайшие к новому месту военной службы или месту жительства;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детям военнослужащих по месту жительства их семей места в государственных и муниципальных общеобразовательных и дошкольных образовательных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летних оздоровительных лагерях предоставляются в первоочередном порядке. 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8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ОБЕСПЕЧЕНИЕ ОФИЦЕРА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38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военнослужащих, уволенных с военной службы, и членов их семей осуществляется в соответствии с Законом Российской Федерации от 12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г. № 4468-1 «О пенсионном обеспечении лиц, проходивших военную службу, службу в органах внутренних дел, Государственной противопожарной службе, органах по контролю за оборотом наркотических средств и психотропных веществ, учреждениях и органах уголовно-исполнительной системы, Федеральной службе войск национальной гвардии Российской Федерации, и их семей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пенсию за выслугу лет имеют: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офицеры, имеющие на день увольнения со службы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продолжительность военной службы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лет и более;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офицеры, уволенные со службы по достижении предельного возраста пребывания на военной службе, состоянию здоровья или в связи с организационно-штатными мероприятиями и достигшие на день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-летнего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имеющие общий трудовой стаж 25 календарных лет и более, из которых не менее 12 лет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шести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составляет военная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3" name="Shape 39"/>
          <p:cNvPicPr/>
          <p:nvPr/>
        </p:nvPicPr>
        <p:blipFill>
          <a:blip r:embed="rId5" cstate="print"/>
          <a:stretch/>
        </p:blipFill>
        <p:spPr>
          <a:xfrm>
            <a:off x="4295800" y="3632642"/>
            <a:ext cx="3024336" cy="22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ОБУЧЕНИЕ В ВЫСШИХ ВОЕННО-УЧЕБНЫХ ЗАВЕДЕНИЯХ МИНОБОРОНЫ РОССИИ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3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93145"/>
              </p:ext>
            </p:extLst>
          </p:nvPr>
        </p:nvGraphicFramePr>
        <p:xfrm>
          <a:off x="4727848" y="853772"/>
          <a:ext cx="7306266" cy="3007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6266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3007276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Высшие военно-учебные заведения реализуют основные профессиональные образовательные программы - образовательные программы высшего образования (программы специалитета, программы магистратуры, программы адъюнктуры и программы ординатуры) и образовательные программы среднего професси­онального образования (программы подготовки специалистов среднего звена) по направлениям и специальностям подготовки, устанавливаемым Министерством образования и науки Российской Федерации. Сроки обучения по основным профессиональным образовательным программам и их объем определяются федеральными государственными образовательными стандартами.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Подготовка офицеров в высших военно-учебных заведениях организуется по военным специальностям, перечни которых определяются Министром обороны Российской Федерации.      Обучение в высших военно-учебных заведениях осуществляется на государственном языке Российской Федерации.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 производится за счет средств федерального бюджета Российской Федерации. Плата с обучаемых не взимается.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33181"/>
              </p:ext>
            </p:extLst>
          </p:nvPr>
        </p:nvGraphicFramePr>
        <p:xfrm>
          <a:off x="335360" y="3861049"/>
          <a:ext cx="11698754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8754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Курсанты высших военно-учебных заведений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находятся на полном материальном и социальном обеспечении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согласно нормам, предусмотренным для военнослужащих соответствующей категории, - проживание, питание, обмундирование, денежное довольствие и др.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pic>
        <p:nvPicPr>
          <p:cNvPr id="12" name="Picutre 104"/>
          <p:cNvPicPr/>
          <p:nvPr/>
        </p:nvPicPr>
        <p:blipFill>
          <a:blip r:embed="rId4" cstate="print"/>
          <a:stretch/>
        </p:blipFill>
        <p:spPr>
          <a:xfrm>
            <a:off x="146225" y="853772"/>
            <a:ext cx="4480560" cy="2395855"/>
          </a:xfrm>
          <a:prstGeom prst="rect">
            <a:avLst/>
          </a:prstGeom>
        </p:spPr>
      </p:pic>
      <p:pic>
        <p:nvPicPr>
          <p:cNvPr id="15" name="Shape 105"/>
          <p:cNvPicPr/>
          <p:nvPr/>
        </p:nvPicPr>
        <p:blipFill rotWithShape="1">
          <a:blip r:embed="rId5" cstate="print"/>
          <a:srcRect l="9067" t="871" b="1"/>
          <a:stretch/>
        </p:blipFill>
        <p:spPr>
          <a:xfrm>
            <a:off x="8577729" y="4511605"/>
            <a:ext cx="3456385" cy="21682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688" y="4472470"/>
            <a:ext cx="8674417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Вузы Минобороны России на сегодняшний день оснащены новейшими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техническими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средствами и электронно-вычислительной техникой для реализации программы обучения в полном объеме. Все виды занятий проводятся 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применением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 вычислительной техники. Во всех вузах Минобороны России созданы современные специализированные компьютерные классы, лингафонные кабинеты, учебно-тренировочные комплексы и т. д. Модернизация технических средств происходит постоянно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68300" indent="152400"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военно-учебные заведения ведут подготовку по программам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обучения не менее 5 лет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 специальности «Управление персоналом (Вооруженные Силы Российской Федерации, другие войска, воинские формирования и приравненные к ним органы Российской Федерации)»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4 года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854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ОСОБЕННОСТИ ПРОХОЖДЕНИЯ ВОЕННОЙ СЛУЖБЫ ПРИ ОБУЧЕНИИ </a:t>
            </a:r>
          </a:p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В ВЫСШЕМ ВОЕННО-УЧЕБНОМ ЗАВЕДЕНИИ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4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45005"/>
              </p:ext>
            </p:extLst>
          </p:nvPr>
        </p:nvGraphicFramePr>
        <p:xfrm>
          <a:off x="4727848" y="853772"/>
          <a:ext cx="7306266" cy="178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6266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178314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Курсант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гражданин, состоящий на военной службе, принятый в высшее военно-учебное заведение, будущий офицер.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Основной обязанностью курсантов является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освоение соответствующей специальности и подготовка к выполнению после окончания высшего военно-учебного заведения обязанностей в кадрах Вооруженных Сил Российской Федерации. От каждого курсанта требуется быть успешным, дисциплинированным и примерным в ходе учебной деятельности.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Курсант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это должность обучающихся в высшем военно-учебном заведении.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По воинскому званию курсант может быть рядовым, ефрейтором, сержантом и старшиной.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utre 200"/>
          <p:cNvPicPr/>
          <p:nvPr/>
        </p:nvPicPr>
        <p:blipFill>
          <a:blip r:embed="rId5" cstate="print"/>
          <a:stretch/>
        </p:blipFill>
        <p:spPr>
          <a:xfrm>
            <a:off x="172620" y="818489"/>
            <a:ext cx="4480560" cy="2736850"/>
          </a:xfrm>
          <a:prstGeom prst="rect">
            <a:avLst/>
          </a:prstGeom>
        </p:spPr>
      </p:pic>
      <p:pic>
        <p:nvPicPr>
          <p:cNvPr id="18" name="Shape 114"/>
          <p:cNvPicPr/>
          <p:nvPr/>
        </p:nvPicPr>
        <p:blipFill>
          <a:blip r:embed="rId6" cstate="print"/>
          <a:stretch/>
        </p:blipFill>
        <p:spPr>
          <a:xfrm>
            <a:off x="9863719" y="2646297"/>
            <a:ext cx="2078990" cy="322453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04892"/>
              </p:ext>
            </p:extLst>
          </p:nvPr>
        </p:nvGraphicFramePr>
        <p:xfrm>
          <a:off x="4727847" y="2564904"/>
          <a:ext cx="5040561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1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177170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   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Высшие военно-учебные заведения обладают современной учебно-материальной базой (спортивные комплексы, залы, бассейны, другие спортивные сооружения и т. д.), позволяющей курсантам систематически заниматься физическими упражнениями и военно-прикладными видами спорта во время плановых учебных занятий и в часы самостоятельной подготовки.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pic>
        <p:nvPicPr>
          <p:cNvPr id="20" name="Picutre 122"/>
          <p:cNvPicPr/>
          <p:nvPr/>
        </p:nvPicPr>
        <p:blipFill>
          <a:blip r:embed="rId7" cstate="print"/>
          <a:stretch/>
        </p:blipFill>
        <p:spPr>
          <a:xfrm>
            <a:off x="5216602" y="4203231"/>
            <a:ext cx="4192509" cy="2287082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81893"/>
              </p:ext>
            </p:extLst>
          </p:nvPr>
        </p:nvGraphicFramePr>
        <p:xfrm>
          <a:off x="57978" y="3699430"/>
          <a:ext cx="4574558" cy="4564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4558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4564427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время обучения в высшем военно-учебном заведении в процессе военно-спортивных соревнований курсанты выполняют нормы и требования Военно-спортивного комплекса, выполняют и подтверждают разрядные нормы и требования Единой всероссийской спортивной классификации по военно-прикладным видам спорта.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Основными видами спортивно-массовой работы являются: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учебно-тренировочные занятия по видам спорта, военно-спортивные и спортивные соревнования, смотры спортивно-массовой работы, спортивные праздники.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Курсанты могут принимать участие в соревнованиях, проводимых городскими, областными, общественными и другими спортивными организациями.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ОСОБЕННОСТИ ПРОХОЖДЕНИЯ ВОЕННОЙ СЛУЖБЫ ПРИ ОБУЧЕНИИ </a:t>
            </a:r>
          </a:p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В ВЫСШЕМ ВОЕННО-УЧЕБНОМ ЗАВЕДЕНИИ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80128"/>
              </p:ext>
            </p:extLst>
          </p:nvPr>
        </p:nvGraphicFramePr>
        <p:xfrm>
          <a:off x="4727848" y="853772"/>
          <a:ext cx="7306266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6266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178314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Курсанты высших военно-учебных заведений вправе заниматься научно-исследовательской деятельностью как в учебное, так и во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внеучебное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время путем участия в работе военно-научных кружков и других творческих коллективов. Как правило, военно-научная работа организуется на кафедрах. Членом военно-научного кружка может стать любой курсант, успешно осваивающий учебную программу и изъявивший желание участвовать в научно-исследовательской деятельности.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Курсанты высших военно-учебных заведений ежегодно принимают участие в конкурсах на лучшие научные работы, проводимых высшими учебными заведениями и общественными организациями. Лучшие конкурсные научные работы награждаются грантами, премиями, грамотами и дипломами Министерства образования и науки России, Министра обороны Российской Федерации, различных общественных организаций и фондов для поддержки талантливой молодежи.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33407"/>
              </p:ext>
            </p:extLst>
          </p:nvPr>
        </p:nvGraphicFramePr>
        <p:xfrm>
          <a:off x="57977" y="3528334"/>
          <a:ext cx="7334167" cy="3329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4167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33296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зависимости от выбранной специальности курсанты учатся применять все виды штатного вооружения в бою, оценивать его техническое состояние, организовывать обслуживание и ремонт, вести установленную эксплуатационную документацию, грамотно управлять огнем подразделений приданных и поддерживающих огневых средств, творчески использовать огневые возможности изучаемых образцов вооружения в различных условиях боевой обстановки.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курсантом высшего военно-учебного заведения заключается первый контракт на период освоения образовательной программы и пять лет военной службы после получения высшего образования.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Основание: Федеральный закон от 28 марта 1998 г. № 53-ФЗ «О воинской обязанности и военной службе».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pic>
        <p:nvPicPr>
          <p:cNvPr id="15" name="Shape 135"/>
          <p:cNvPicPr/>
          <p:nvPr/>
        </p:nvPicPr>
        <p:blipFill>
          <a:blip r:embed="rId5" cstate="print"/>
          <a:stretch/>
        </p:blipFill>
        <p:spPr>
          <a:xfrm>
            <a:off x="128185" y="861557"/>
            <a:ext cx="4529455" cy="2578735"/>
          </a:xfrm>
          <a:prstGeom prst="rect">
            <a:avLst/>
          </a:prstGeom>
        </p:spPr>
      </p:pic>
      <p:pic>
        <p:nvPicPr>
          <p:cNvPr id="16" name="Picutre 130"/>
          <p:cNvPicPr/>
          <p:nvPr/>
        </p:nvPicPr>
        <p:blipFill>
          <a:blip r:embed="rId6" cstate="print"/>
          <a:stretch/>
        </p:blipFill>
        <p:spPr>
          <a:xfrm>
            <a:off x="7522725" y="3627452"/>
            <a:ext cx="4529455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ОСОБЕННОСТИ ПРОХОЖДЕНИЯ ВОЕННОЙ СЛУЖБЫ ПРИ ОБУЧЕНИИ </a:t>
            </a:r>
          </a:p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В ВЫСШЕМ ВОЕННО-УЧЕБНОМ ЗАВЕДЕНИИ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6016"/>
              </p:ext>
            </p:extLst>
          </p:nvPr>
        </p:nvGraphicFramePr>
        <p:xfrm>
          <a:off x="146225" y="853772"/>
          <a:ext cx="6741863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1863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178314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Рабочий день курсанта определяется распорядком дня, где предусмотрено время для личных потребностей, учебных занятий, самостоятельной подготовки, приемов пищи, сна. Курсанту, подписавшему контракт, разрешается ежедневное нахождение вне расположения высшего военно-учебного заведения после самостоятельной подготовки в установленное распорядком дня время.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Курсанты высшего военно-учебного заведения до заключения ими контракта о про­хождении военной службы размещаются в казармах в порядке, установленном для солдат и сержантов, проходящих военную службу по призыву.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Курсанты, заключив­шие контракт, в том числе семейные курсанты, могут размещаться в общежитиях, предназначенных для размещения курсантов на период обучения.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Начальник высшего военно-учебного заведения при отсутствии жилых помещений в общежитиях имеет право разрешить семейным курсантам, заключившим контракт о прохождении военной службы, проживать вне территории, занимаемой высшим военно-учебным заведением, при условии своевременного прибытия таких военнослужащих к месту обучения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98807"/>
              </p:ext>
            </p:extLst>
          </p:nvPr>
        </p:nvGraphicFramePr>
        <p:xfrm>
          <a:off x="7104112" y="3286215"/>
          <a:ext cx="4930002" cy="3535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0002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3239129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Курсантам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 предоставляются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летний каникулярный отпуск продолжительностью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суток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зимний каникулярный отпуск продолжительностью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суток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Курсантам второго и последующих курсов решением начальника вуза Минобороны России может быть предоставлено право досрочной сдачи экзаменов и зачетов.         Высвободившееся время может использоваться по желанию обучающегося для углубленного изучения дисциплин по выбору, проведения научной работы или увеличения продолжительности каникулярных отпусков, при этом суммарная продолжительность зимнего и летнего каникулярных отпусков в учебном году не должна превышать 60 суток.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pic>
        <p:nvPicPr>
          <p:cNvPr id="11" name="Shape 226"/>
          <p:cNvPicPr/>
          <p:nvPr/>
        </p:nvPicPr>
        <p:blipFill>
          <a:blip r:embed="rId5" cstate="print"/>
          <a:stretch/>
        </p:blipFill>
        <p:spPr>
          <a:xfrm>
            <a:off x="6960096" y="842629"/>
            <a:ext cx="4057128" cy="2275355"/>
          </a:xfrm>
          <a:prstGeom prst="rect">
            <a:avLst/>
          </a:prstGeom>
        </p:spPr>
      </p:pic>
      <p:pic>
        <p:nvPicPr>
          <p:cNvPr id="12" name="Shape 236"/>
          <p:cNvPicPr/>
          <p:nvPr/>
        </p:nvPicPr>
        <p:blipFill>
          <a:blip r:embed="rId6" cstate="print"/>
          <a:stretch/>
        </p:blipFill>
        <p:spPr>
          <a:xfrm>
            <a:off x="1775520" y="4480892"/>
            <a:ext cx="2977522" cy="221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СОЦИАЛЬНЫЕ ГАРАНТИИ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78111"/>
              </p:ext>
            </p:extLst>
          </p:nvPr>
        </p:nvGraphicFramePr>
        <p:xfrm>
          <a:off x="138950" y="883920"/>
          <a:ext cx="11895164" cy="5857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5164">
                  <a:extLst>
                    <a:ext uri="{9D8B030D-6E8A-4147-A177-3AD203B41FA5}">
                      <a16:colId xmlns:a16="http://schemas.microsoft.com/office/drawing/2014/main" xmlns="" val="2602852718"/>
                    </a:ext>
                  </a:extLst>
                </a:gridCol>
              </a:tblGrid>
              <a:tr h="585744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ДЕНЕЖНОЕ ДОВОЛЬСТВИЕ КУРСАНТОВ ВЫСШИХ ВОЕННО-УЧЕБНЫХ ЗАВЕДЕНИЙ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Существуют две стимулирующие денежные выплаты, зависящие от уровня физической подготовленности и успеваемости.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kern="1200" cap="small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Ежемесячная надбавка за особые достижения в службе</a:t>
                      </a:r>
                    </a:p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(установлена приказом Министра обороны Российской Федерации от 31 июля 2019 г № 430дсп)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Выплачивается за квалификационный уровень физической подготовленности, выполнение (подтверждение) спортивных разрядов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военно­прикладным видам спорта и наличие спортивных званий по любому виду спорта в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следующих размерах: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вып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олнившим (подтвердившим) второй квалификационный уровень физической подготовленности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оклада по воинской должности;</a:t>
                      </a:r>
                    </a:p>
                    <a:p>
                      <a:pPr lvl="0"/>
                      <a:r>
                        <a:rPr lang="ru-RU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вып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олнившим (подтвердившим) первый квалификационный уровень физической подготовленности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оклада по воинской должности;</a:t>
                      </a:r>
                    </a:p>
                    <a:p>
                      <a:pPr lvl="0"/>
                      <a:r>
                        <a:rPr lang="ru-RU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вы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полнившим (подтвердившим) высший квалификационный уровень физической подготовленности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70%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оклада по воинской должности;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выполнившим (подтвердившим) первый спортивный разряд по одному из военно-прикладных видов спорта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оклада по воинской должности;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выполнившим (подтвердившим) спортивный разряд кандидата в мастера спорта по одному из военно-прикладных видов спорта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оклада по воинской должности;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имеющим спортивные звания «заслуженный мастер спорта Российской Федерации (СССР)», «мастер спорта Российской Федерации (СССР)»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100 % 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оклада по воинской должности.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kern="1200" cap="small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Ежемесячная премия за добросовестное и эффективное исполнение должностных обязанностей </a:t>
                      </a:r>
                    </a:p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(установлена приказом</a:t>
                      </a:r>
                      <a:r>
                        <a:rPr lang="ru-RU" sz="14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Министра обороны Российской Федерации от 30 декабря 2011 г № 2700)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Выплачивается в следующих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размерах: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* имеющим только отличные оценки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25%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оклада денежного содержания в месяц;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* имеющим только хорошие и отличные оценки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15%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оклада денежного содержания в месяц;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* имеющим удовлетворительные оценки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5%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оклада денежного содержания в месяц.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891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511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СОЦИАЛЬНЫЕ ГАРАНТИИ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84389"/>
              </p:ext>
            </p:extLst>
          </p:nvPr>
        </p:nvGraphicFramePr>
        <p:xfrm>
          <a:off x="1199456" y="1736308"/>
          <a:ext cx="9383600" cy="2572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7495">
                  <a:extLst>
                    <a:ext uri="{9D8B030D-6E8A-4147-A177-3AD203B41FA5}">
                      <a16:colId xmlns:a16="http://schemas.microsoft.com/office/drawing/2014/main" xmlns="" val="3790644138"/>
                    </a:ext>
                  </a:extLst>
                </a:gridCol>
                <a:gridCol w="3193266">
                  <a:extLst>
                    <a:ext uri="{9D8B030D-6E8A-4147-A177-3AD203B41FA5}">
                      <a16:colId xmlns:a16="http://schemas.microsoft.com/office/drawing/2014/main" xmlns="" val="2793916131"/>
                    </a:ext>
                  </a:extLst>
                </a:gridCol>
                <a:gridCol w="3282839">
                  <a:extLst>
                    <a:ext uri="{9D8B030D-6E8A-4147-A177-3AD203B41FA5}">
                      <a16:colId xmlns:a16="http://schemas.microsoft.com/office/drawing/2014/main" xmlns="" val="3469639330"/>
                    </a:ext>
                  </a:extLst>
                </a:gridCol>
              </a:tblGrid>
              <a:tr h="191770">
                <a:tc gridSpan="2"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endParaRPr lang="ru-RU" sz="1400" b="0" cap="none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ru-RU" sz="1400" b="1" cap="small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</a:t>
                      </a:r>
                      <a:r>
                        <a:rPr lang="ru-RU" sz="1400" b="1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52400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ДЕНЕЖНОГО ДОВОЛЬСТВИЯ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5432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размер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ДЕНЕЖНОГО ДОВОЛЬСТВИЯ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4730894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Курсант 1-го </a:t>
                      </a:r>
                      <a:r>
                        <a:rPr lang="ru-RU" sz="1400" b="1" cap="small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</a:t>
                      </a:r>
                    </a:p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552196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Курсант 2-го </a:t>
                      </a:r>
                      <a:r>
                        <a:rPr lang="ru-RU" sz="1400" b="1" cap="small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</a:t>
                      </a:r>
                    </a:p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16 402, 0</a:t>
                      </a: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23 866,0</a:t>
                      </a: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9050093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Курсант 3-5-го </a:t>
                      </a:r>
                      <a:r>
                        <a:rPr lang="ru-RU" sz="1400" b="1" cap="small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</a:t>
                      </a:r>
                    </a:p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18 029,0</a:t>
                      </a: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28 598,0</a:t>
                      </a: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359154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225" y="1047319"/>
            <a:ext cx="1188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ДЕНЕЖНОЕ ДОВОЛЬСТВИЕ КУРСАНТОВ ВЫСШИХ ВОЕННО-УЧЕБНЫХ ЗАВЕДЕНИЙ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9416" y="4358012"/>
            <a:ext cx="9901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размер зависит от следующих факторов: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1.Присвоенного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воинского звания.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Выслуги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3.Наличия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неснятых дисциплинарных взысканий.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Уровня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подготовленности.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Наличия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 к секретным сведениям.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Результатов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Курсантам-сиротам 1-2-го курса (до заключения контракта) дополнительно ежемесячно выплачивается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8978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13873</TotalTime>
  <Words>4593</Words>
  <Application>Microsoft Office PowerPoint</Application>
  <PresentationFormat>Широкоэкранный</PresentationFormat>
  <Paragraphs>1810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Воронцова Елена Вячеславовна</cp:lastModifiedBy>
  <cp:revision>1366</cp:revision>
  <cp:lastPrinted>2021-01-28T14:00:58Z</cp:lastPrinted>
  <dcterms:created xsi:type="dcterms:W3CDTF">2012-01-25T15:46:04Z</dcterms:created>
  <dcterms:modified xsi:type="dcterms:W3CDTF">2021-02-24T14:21:55Z</dcterms:modified>
</cp:coreProperties>
</file>